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86" r:id="rId2"/>
    <p:sldId id="288" r:id="rId3"/>
    <p:sldId id="287" r:id="rId4"/>
    <p:sldId id="283" r:id="rId5"/>
    <p:sldId id="289" r:id="rId6"/>
    <p:sldId id="282" r:id="rId7"/>
    <p:sldId id="285" r:id="rId8"/>
    <p:sldId id="290" r:id="rId9"/>
    <p:sldId id="292" r:id="rId10"/>
    <p:sldId id="293" r:id="rId11"/>
    <p:sldId id="296" r:id="rId12"/>
    <p:sldId id="294" r:id="rId13"/>
    <p:sldId id="295" r:id="rId14"/>
    <p:sldId id="297" r:id="rId15"/>
    <p:sldId id="266" r:id="rId16"/>
    <p:sldId id="300" r:id="rId17"/>
    <p:sldId id="29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34" autoAdjust="0"/>
  </p:normalViewPr>
  <p:slideViewPr>
    <p:cSldViewPr snapToGrid="0">
      <p:cViewPr varScale="1">
        <p:scale>
          <a:sx n="78" d="100"/>
          <a:sy n="78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agik\Documents\Congreses%20and%20Conferences\&#1344;&#1377;&#1399;&#1406;&#1381;&#1407;&#1400;&#1410;%20&#1379;&#1387;&#1407;&#1377;&#1386;&#1400;&#1394;&#1400;&#1406;%20&#1343;&#1387;&#1398;\fluxes.xlsx" TargetMode="External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No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fermentation!$D$4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fermentation!$B$5:$B$17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fermentation!$D$5:$D$17</c:f>
              <c:numCache>
                <c:formatCode>General</c:formatCode>
                <c:ptCount val="13"/>
                <c:pt idx="0">
                  <c:v>-2</c:v>
                </c:pt>
                <c:pt idx="1">
                  <c:v>-2</c:v>
                </c:pt>
                <c:pt idx="2">
                  <c:v>-2.5</c:v>
                </c:pt>
                <c:pt idx="3">
                  <c:v>-3</c:v>
                </c:pt>
                <c:pt idx="4">
                  <c:v>-3.3</c:v>
                </c:pt>
                <c:pt idx="5">
                  <c:v>-3.5</c:v>
                </c:pt>
                <c:pt idx="6">
                  <c:v>-3.8</c:v>
                </c:pt>
                <c:pt idx="7">
                  <c:v>-4</c:v>
                </c:pt>
                <c:pt idx="8">
                  <c:v>-4.3</c:v>
                </c:pt>
                <c:pt idx="9">
                  <c:v>-4.5</c:v>
                </c:pt>
                <c:pt idx="10">
                  <c:v>-4.5</c:v>
                </c:pt>
                <c:pt idx="11">
                  <c:v>-4.9000000000000004</c:v>
                </c:pt>
                <c:pt idx="12">
                  <c:v>-4.8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0C5-4ECB-8373-79BFB289DFF3}"/>
            </c:ext>
          </c:extLst>
        </c:ser>
        <c:ser>
          <c:idx val="3"/>
          <c:order val="3"/>
          <c:tx>
            <c:strRef>
              <c:f>fermentation!$F$4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fermentation!$B$5:$B$17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fermentation!$F$5:$F$17</c:f>
              <c:numCache>
                <c:formatCode>General</c:formatCode>
                <c:ptCount val="13"/>
                <c:pt idx="0">
                  <c:v>-9.6</c:v>
                </c:pt>
                <c:pt idx="1">
                  <c:v>-6.7</c:v>
                </c:pt>
                <c:pt idx="2">
                  <c:v>-5.6</c:v>
                </c:pt>
                <c:pt idx="3">
                  <c:v>-5.2</c:v>
                </c:pt>
                <c:pt idx="4">
                  <c:v>-5</c:v>
                </c:pt>
                <c:pt idx="5">
                  <c:v>-4.3</c:v>
                </c:pt>
                <c:pt idx="6">
                  <c:v>-3.6</c:v>
                </c:pt>
                <c:pt idx="7">
                  <c:v>-3</c:v>
                </c:pt>
                <c:pt idx="8">
                  <c:v>-3.1</c:v>
                </c:pt>
                <c:pt idx="9">
                  <c:v>-2.9</c:v>
                </c:pt>
                <c:pt idx="10">
                  <c:v>-2</c:v>
                </c:pt>
                <c:pt idx="11">
                  <c:v>-1.5</c:v>
                </c:pt>
                <c:pt idx="12">
                  <c:v>-1.5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C0C5-4ECB-8373-79BFB289DF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0815"/>
        <c:axId val="1856111647"/>
      </c:scatterChart>
      <c:scatterChart>
        <c:scatterStyle val="lineMarker"/>
        <c:varyColors val="0"/>
        <c:ser>
          <c:idx val="0"/>
          <c:order val="0"/>
          <c:tx>
            <c:strRef>
              <c:f>fermentation!$C$4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fermentation!$B$5:$B$17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fermentation!$C$5:$C$17</c:f>
              <c:numCache>
                <c:formatCode>General</c:formatCode>
                <c:ptCount val="13"/>
                <c:pt idx="0">
                  <c:v>-239</c:v>
                </c:pt>
                <c:pt idx="1">
                  <c:v>-214</c:v>
                </c:pt>
                <c:pt idx="2">
                  <c:v>-197</c:v>
                </c:pt>
                <c:pt idx="3">
                  <c:v>-175</c:v>
                </c:pt>
                <c:pt idx="4">
                  <c:v>-161</c:v>
                </c:pt>
                <c:pt idx="5">
                  <c:v>-138</c:v>
                </c:pt>
                <c:pt idx="6">
                  <c:v>-131</c:v>
                </c:pt>
                <c:pt idx="7">
                  <c:v>-99</c:v>
                </c:pt>
                <c:pt idx="8">
                  <c:v>-84</c:v>
                </c:pt>
                <c:pt idx="9">
                  <c:v>-60</c:v>
                </c:pt>
                <c:pt idx="10">
                  <c:v>-43</c:v>
                </c:pt>
                <c:pt idx="11">
                  <c:v>-20</c:v>
                </c:pt>
                <c:pt idx="12">
                  <c:v>-5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C0C5-4ECB-8373-79BFB289DFF3}"/>
            </c:ext>
          </c:extLst>
        </c:ser>
        <c:ser>
          <c:idx val="2"/>
          <c:order val="2"/>
          <c:tx>
            <c:strRef>
              <c:f>fermentation!$E$4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fermentation!$B$5:$B$17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fermentation!$E$5:$E$17</c:f>
              <c:numCache>
                <c:formatCode>General</c:formatCode>
                <c:ptCount val="13"/>
                <c:pt idx="0">
                  <c:v>-86.2</c:v>
                </c:pt>
                <c:pt idx="1">
                  <c:v>-86.3</c:v>
                </c:pt>
                <c:pt idx="2">
                  <c:v>-86.3</c:v>
                </c:pt>
                <c:pt idx="3">
                  <c:v>-86</c:v>
                </c:pt>
                <c:pt idx="4">
                  <c:v>-85.8</c:v>
                </c:pt>
                <c:pt idx="5">
                  <c:v>-85.4</c:v>
                </c:pt>
                <c:pt idx="6">
                  <c:v>-85.2</c:v>
                </c:pt>
                <c:pt idx="7">
                  <c:v>-85.4</c:v>
                </c:pt>
                <c:pt idx="8">
                  <c:v>-85.1</c:v>
                </c:pt>
                <c:pt idx="9">
                  <c:v>-85.1</c:v>
                </c:pt>
                <c:pt idx="10">
                  <c:v>-85</c:v>
                </c:pt>
                <c:pt idx="11">
                  <c:v>-85.1</c:v>
                </c:pt>
                <c:pt idx="12">
                  <c:v>-85.1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C0C5-4ECB-8373-79BFB289DF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6349935"/>
        <c:axId val="2076348271"/>
      </c:scatterChart>
      <c:valAx>
        <c:axId val="1856110815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1647"/>
        <c:crosses val="autoZero"/>
        <c:crossBetween val="midCat"/>
      </c:valAx>
      <c:valAx>
        <c:axId val="1856111647"/>
        <c:scaling>
          <c:orientation val="minMax"/>
          <c:min val="-1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(K+, Cl-)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0815"/>
        <c:crosses val="autoZero"/>
        <c:crossBetween val="midCat"/>
      </c:valAx>
      <c:valAx>
        <c:axId val="2076348271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(H+, Na+)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49935"/>
        <c:crosses val="max"/>
        <c:crossBetween val="midCat"/>
      </c:valAx>
      <c:valAx>
        <c:axId val="207634993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7634827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Mild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fermentation!$K$4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fermentation!$I$5:$I$17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fermentation!$K$5:$K$17</c:f>
              <c:numCache>
                <c:formatCode>General</c:formatCode>
                <c:ptCount val="13"/>
                <c:pt idx="0">
                  <c:v>-22.5</c:v>
                </c:pt>
                <c:pt idx="1">
                  <c:v>-22.5</c:v>
                </c:pt>
                <c:pt idx="2">
                  <c:v>-22.6</c:v>
                </c:pt>
                <c:pt idx="3">
                  <c:v>-22.7</c:v>
                </c:pt>
                <c:pt idx="4">
                  <c:v>-22.8</c:v>
                </c:pt>
                <c:pt idx="5">
                  <c:v>-22.8</c:v>
                </c:pt>
                <c:pt idx="6">
                  <c:v>-22</c:v>
                </c:pt>
                <c:pt idx="7">
                  <c:v>-21.7</c:v>
                </c:pt>
                <c:pt idx="8">
                  <c:v>-21.7</c:v>
                </c:pt>
                <c:pt idx="9">
                  <c:v>-21.5</c:v>
                </c:pt>
                <c:pt idx="10">
                  <c:v>-21.6</c:v>
                </c:pt>
                <c:pt idx="11">
                  <c:v>-21.6</c:v>
                </c:pt>
                <c:pt idx="12">
                  <c:v>-21.5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265C-4008-84B4-8E7939084D04}"/>
            </c:ext>
          </c:extLst>
        </c:ser>
        <c:ser>
          <c:idx val="3"/>
          <c:order val="3"/>
          <c:tx>
            <c:strRef>
              <c:f>fermentation!$M$4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fermentation!$I$5:$I$17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fermentation!$M$5:$M$17</c:f>
              <c:numCache>
                <c:formatCode>General</c:formatCode>
                <c:ptCount val="13"/>
                <c:pt idx="0">
                  <c:v>-8.9</c:v>
                </c:pt>
                <c:pt idx="1">
                  <c:v>-8.6</c:v>
                </c:pt>
                <c:pt idx="2">
                  <c:v>-7.9</c:v>
                </c:pt>
                <c:pt idx="3">
                  <c:v>-7.1</c:v>
                </c:pt>
                <c:pt idx="4">
                  <c:v>-6.4</c:v>
                </c:pt>
                <c:pt idx="5">
                  <c:v>-6</c:v>
                </c:pt>
                <c:pt idx="6">
                  <c:v>-5.5</c:v>
                </c:pt>
                <c:pt idx="7">
                  <c:v>-5.0999999999999996</c:v>
                </c:pt>
                <c:pt idx="8">
                  <c:v>-4.5999999999999996</c:v>
                </c:pt>
                <c:pt idx="9">
                  <c:v>-4.3</c:v>
                </c:pt>
                <c:pt idx="10">
                  <c:v>-3.9</c:v>
                </c:pt>
                <c:pt idx="11">
                  <c:v>-3.5</c:v>
                </c:pt>
                <c:pt idx="12">
                  <c:v>-3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265C-4008-84B4-8E7939084D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1717839"/>
        <c:axId val="2071725743"/>
      </c:scatterChart>
      <c:scatterChart>
        <c:scatterStyle val="lineMarker"/>
        <c:varyColors val="0"/>
        <c:ser>
          <c:idx val="0"/>
          <c:order val="0"/>
          <c:tx>
            <c:strRef>
              <c:f>fermentation!$J$4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fermentation!$I$5:$I$17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fermentation!$J$5:$J$17</c:f>
              <c:numCache>
                <c:formatCode>General</c:formatCode>
                <c:ptCount val="13"/>
                <c:pt idx="0">
                  <c:v>-476</c:v>
                </c:pt>
                <c:pt idx="1">
                  <c:v>-476</c:v>
                </c:pt>
                <c:pt idx="2">
                  <c:v>-472</c:v>
                </c:pt>
                <c:pt idx="3">
                  <c:v>-457</c:v>
                </c:pt>
                <c:pt idx="4">
                  <c:v>-442</c:v>
                </c:pt>
                <c:pt idx="5">
                  <c:v>-437</c:v>
                </c:pt>
                <c:pt idx="6">
                  <c:v>-426</c:v>
                </c:pt>
                <c:pt idx="7">
                  <c:v>-413</c:v>
                </c:pt>
                <c:pt idx="8">
                  <c:v>-400</c:v>
                </c:pt>
                <c:pt idx="9">
                  <c:v>-394</c:v>
                </c:pt>
                <c:pt idx="10">
                  <c:v>-384</c:v>
                </c:pt>
                <c:pt idx="11">
                  <c:v>-375</c:v>
                </c:pt>
                <c:pt idx="12">
                  <c:v>-365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265C-4008-84B4-8E7939084D04}"/>
            </c:ext>
          </c:extLst>
        </c:ser>
        <c:ser>
          <c:idx val="2"/>
          <c:order val="2"/>
          <c:tx>
            <c:strRef>
              <c:f>fermentation!$L$4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fermentation!$I$5:$I$17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fermentation!$L$5:$L$17</c:f>
              <c:numCache>
                <c:formatCode>General</c:formatCode>
                <c:ptCount val="13"/>
                <c:pt idx="0">
                  <c:v>-79.8</c:v>
                </c:pt>
                <c:pt idx="1">
                  <c:v>-79.8</c:v>
                </c:pt>
                <c:pt idx="2">
                  <c:v>-80.099999999999994</c:v>
                </c:pt>
                <c:pt idx="3">
                  <c:v>-80.2</c:v>
                </c:pt>
                <c:pt idx="4">
                  <c:v>-80.3</c:v>
                </c:pt>
                <c:pt idx="5">
                  <c:v>-80.2</c:v>
                </c:pt>
                <c:pt idx="6">
                  <c:v>-80</c:v>
                </c:pt>
                <c:pt idx="7">
                  <c:v>-79.8</c:v>
                </c:pt>
                <c:pt idx="8">
                  <c:v>-79.7</c:v>
                </c:pt>
                <c:pt idx="9">
                  <c:v>-79.599999999999994</c:v>
                </c:pt>
                <c:pt idx="10">
                  <c:v>-79.599999999999994</c:v>
                </c:pt>
                <c:pt idx="11">
                  <c:v>-79.5</c:v>
                </c:pt>
                <c:pt idx="12">
                  <c:v>-79.5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265C-4008-84B4-8E7939084D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2063"/>
        <c:axId val="1856111231"/>
      </c:scatterChart>
      <c:valAx>
        <c:axId val="2071717839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1725743"/>
        <c:crosses val="autoZero"/>
        <c:crossBetween val="midCat"/>
      </c:valAx>
      <c:valAx>
        <c:axId val="20717257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(K+, Cl-)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1717839"/>
        <c:crosses val="autoZero"/>
        <c:crossBetween val="midCat"/>
      </c:valAx>
      <c:valAx>
        <c:axId val="1856111231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(H+, Na+)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2063"/>
        <c:crosses val="max"/>
        <c:crossBetween val="midCat"/>
      </c:valAx>
      <c:valAx>
        <c:axId val="185611206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611123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Moderate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fermentation!$R$4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fermentation!$P$5:$P$17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fermentation!$R$5:$R$17</c:f>
              <c:numCache>
                <c:formatCode>General</c:formatCode>
                <c:ptCount val="13"/>
                <c:pt idx="0">
                  <c:v>-35.200000000000003</c:v>
                </c:pt>
                <c:pt idx="1">
                  <c:v>-34</c:v>
                </c:pt>
                <c:pt idx="2">
                  <c:v>-34.1</c:v>
                </c:pt>
                <c:pt idx="3">
                  <c:v>-34.200000000000003</c:v>
                </c:pt>
                <c:pt idx="4">
                  <c:v>-34.4</c:v>
                </c:pt>
                <c:pt idx="5">
                  <c:v>-34.700000000000003</c:v>
                </c:pt>
                <c:pt idx="6">
                  <c:v>-35</c:v>
                </c:pt>
                <c:pt idx="7">
                  <c:v>-35</c:v>
                </c:pt>
                <c:pt idx="8">
                  <c:v>-35</c:v>
                </c:pt>
                <c:pt idx="9">
                  <c:v>-35.200000000000003</c:v>
                </c:pt>
                <c:pt idx="10">
                  <c:v>-35.5</c:v>
                </c:pt>
                <c:pt idx="11">
                  <c:v>-35.4</c:v>
                </c:pt>
                <c:pt idx="12">
                  <c:v>-35.200000000000003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05C-496C-BD15-053293BCE4F0}"/>
            </c:ext>
          </c:extLst>
        </c:ser>
        <c:ser>
          <c:idx val="3"/>
          <c:order val="3"/>
          <c:tx>
            <c:strRef>
              <c:f>fermentation!$T$4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fermentation!$P$5:$P$17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fermentation!$T$5:$T$17</c:f>
              <c:numCache>
                <c:formatCode>General</c:formatCode>
                <c:ptCount val="13"/>
                <c:pt idx="0">
                  <c:v>-8.6999999999999993</c:v>
                </c:pt>
                <c:pt idx="1">
                  <c:v>-8.6999999999999993</c:v>
                </c:pt>
                <c:pt idx="2">
                  <c:v>-8.4</c:v>
                </c:pt>
                <c:pt idx="3">
                  <c:v>-7.9</c:v>
                </c:pt>
                <c:pt idx="4">
                  <c:v>-7.2</c:v>
                </c:pt>
                <c:pt idx="5">
                  <c:v>-6.9</c:v>
                </c:pt>
                <c:pt idx="6">
                  <c:v>-6.8</c:v>
                </c:pt>
                <c:pt idx="7">
                  <c:v>-7</c:v>
                </c:pt>
                <c:pt idx="8">
                  <c:v>-6.8</c:v>
                </c:pt>
                <c:pt idx="9">
                  <c:v>-6.8</c:v>
                </c:pt>
                <c:pt idx="10">
                  <c:v>-6.6</c:v>
                </c:pt>
                <c:pt idx="11">
                  <c:v>-6.4</c:v>
                </c:pt>
                <c:pt idx="12">
                  <c:v>-6.2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05C-496C-BD15-053293BCE4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6339951"/>
        <c:axId val="2076351599"/>
      </c:scatterChart>
      <c:scatterChart>
        <c:scatterStyle val="lineMarker"/>
        <c:varyColors val="0"/>
        <c:ser>
          <c:idx val="0"/>
          <c:order val="0"/>
          <c:tx>
            <c:strRef>
              <c:f>fermentation!$Q$4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fermentation!$P$5:$P$17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fermentation!$Q$5:$Q$17</c:f>
              <c:numCache>
                <c:formatCode>General</c:formatCode>
                <c:ptCount val="13"/>
                <c:pt idx="0">
                  <c:v>-476</c:v>
                </c:pt>
                <c:pt idx="1">
                  <c:v>-476</c:v>
                </c:pt>
                <c:pt idx="2">
                  <c:v>-472</c:v>
                </c:pt>
                <c:pt idx="3">
                  <c:v>-457</c:v>
                </c:pt>
                <c:pt idx="4">
                  <c:v>-442</c:v>
                </c:pt>
                <c:pt idx="5">
                  <c:v>-437</c:v>
                </c:pt>
                <c:pt idx="6">
                  <c:v>-426</c:v>
                </c:pt>
                <c:pt idx="7">
                  <c:v>-413</c:v>
                </c:pt>
                <c:pt idx="8">
                  <c:v>-400</c:v>
                </c:pt>
                <c:pt idx="9">
                  <c:v>-394</c:v>
                </c:pt>
                <c:pt idx="10">
                  <c:v>-384</c:v>
                </c:pt>
                <c:pt idx="11">
                  <c:v>-375</c:v>
                </c:pt>
                <c:pt idx="12">
                  <c:v>-365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905C-496C-BD15-053293BCE4F0}"/>
            </c:ext>
          </c:extLst>
        </c:ser>
        <c:ser>
          <c:idx val="2"/>
          <c:order val="2"/>
          <c:tx>
            <c:strRef>
              <c:f>fermentation!$S$4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fermentation!$P$5:$P$17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fermentation!$S$5:$S$17</c:f>
              <c:numCache>
                <c:formatCode>General</c:formatCode>
                <c:ptCount val="13"/>
                <c:pt idx="0">
                  <c:v>-88.9</c:v>
                </c:pt>
                <c:pt idx="1">
                  <c:v>-88.7</c:v>
                </c:pt>
                <c:pt idx="2">
                  <c:v>-88.7</c:v>
                </c:pt>
                <c:pt idx="3">
                  <c:v>-88.9</c:v>
                </c:pt>
                <c:pt idx="4">
                  <c:v>-88.4</c:v>
                </c:pt>
                <c:pt idx="5">
                  <c:v>-88.2</c:v>
                </c:pt>
                <c:pt idx="6">
                  <c:v>-88</c:v>
                </c:pt>
                <c:pt idx="7">
                  <c:v>-87.7</c:v>
                </c:pt>
                <c:pt idx="8">
                  <c:v>-87.5</c:v>
                </c:pt>
                <c:pt idx="9">
                  <c:v>-87.1</c:v>
                </c:pt>
                <c:pt idx="10">
                  <c:v>-86.9</c:v>
                </c:pt>
                <c:pt idx="11">
                  <c:v>-86.8</c:v>
                </c:pt>
                <c:pt idx="12">
                  <c:v>-86.7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905C-496C-BD15-053293BCE4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0686319"/>
        <c:axId val="1850680495"/>
      </c:scatterChart>
      <c:valAx>
        <c:axId val="2076339951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51599"/>
        <c:crosses val="autoZero"/>
        <c:crossBetween val="midCat"/>
      </c:valAx>
      <c:valAx>
        <c:axId val="20763515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(K+, Cl-)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39951"/>
        <c:crosses val="autoZero"/>
        <c:crossBetween val="midCat"/>
      </c:valAx>
      <c:valAx>
        <c:axId val="1850680495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(H+, Na+)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6319"/>
        <c:crosses val="max"/>
        <c:crossBetween val="midCat"/>
      </c:valAx>
      <c:valAx>
        <c:axId val="1850686319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0680495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dirty="0" err="1" smtClean="0"/>
              <a:t>Sublethal</a:t>
            </a:r>
            <a:r>
              <a:rPr lang="en-US" dirty="0" smtClean="0"/>
              <a:t> </a:t>
            </a:r>
            <a:r>
              <a:rPr lang="en-US" dirty="0"/>
              <a:t>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fermentation!$Y$4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fermentation!$W$5:$W$17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fermentation!$Y$5:$Y$17</c:f>
              <c:numCache>
                <c:formatCode>General</c:formatCode>
                <c:ptCount val="13"/>
                <c:pt idx="0">
                  <c:v>-15.4</c:v>
                </c:pt>
                <c:pt idx="1">
                  <c:v>-15.9</c:v>
                </c:pt>
                <c:pt idx="2">
                  <c:v>-16.5</c:v>
                </c:pt>
                <c:pt idx="3">
                  <c:v>-17.3</c:v>
                </c:pt>
                <c:pt idx="4">
                  <c:v>-18.100000000000001</c:v>
                </c:pt>
                <c:pt idx="5">
                  <c:v>-18.100000000000001</c:v>
                </c:pt>
                <c:pt idx="6">
                  <c:v>-17.899999999999999</c:v>
                </c:pt>
                <c:pt idx="7">
                  <c:v>-17.5</c:v>
                </c:pt>
                <c:pt idx="8">
                  <c:v>-17.399999999999999</c:v>
                </c:pt>
                <c:pt idx="9">
                  <c:v>-17.5</c:v>
                </c:pt>
                <c:pt idx="10">
                  <c:v>-17.7</c:v>
                </c:pt>
                <c:pt idx="11">
                  <c:v>-18.100000000000001</c:v>
                </c:pt>
                <c:pt idx="12">
                  <c:v>-18.2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AAD9-4594-9D64-2F942BE2AE86}"/>
            </c:ext>
          </c:extLst>
        </c:ser>
        <c:ser>
          <c:idx val="3"/>
          <c:order val="3"/>
          <c:tx>
            <c:strRef>
              <c:f>fermentation!$AA$4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fermentation!$W$5:$W$17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fermentation!$AA$5:$AA$17</c:f>
              <c:numCache>
                <c:formatCode>General</c:formatCode>
                <c:ptCount val="13"/>
                <c:pt idx="0">
                  <c:v>-3.3</c:v>
                </c:pt>
                <c:pt idx="1">
                  <c:v>-2.8</c:v>
                </c:pt>
                <c:pt idx="2">
                  <c:v>-2.4</c:v>
                </c:pt>
                <c:pt idx="3">
                  <c:v>-2.2000000000000002</c:v>
                </c:pt>
                <c:pt idx="4">
                  <c:v>-2.5</c:v>
                </c:pt>
                <c:pt idx="5">
                  <c:v>-2.7</c:v>
                </c:pt>
                <c:pt idx="6">
                  <c:v>-3</c:v>
                </c:pt>
                <c:pt idx="7">
                  <c:v>-3</c:v>
                </c:pt>
                <c:pt idx="8">
                  <c:v>-3</c:v>
                </c:pt>
                <c:pt idx="9">
                  <c:v>-2.8</c:v>
                </c:pt>
                <c:pt idx="10">
                  <c:v>-2.5999999999999996</c:v>
                </c:pt>
                <c:pt idx="11">
                  <c:v>-2.5</c:v>
                </c:pt>
                <c:pt idx="12">
                  <c:v>-2.2999999999999998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AAD9-4594-9D64-2F942BE2AE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22879"/>
        <c:axId val="1856118303"/>
      </c:scatterChart>
      <c:scatterChart>
        <c:scatterStyle val="lineMarker"/>
        <c:varyColors val="0"/>
        <c:ser>
          <c:idx val="0"/>
          <c:order val="0"/>
          <c:tx>
            <c:strRef>
              <c:f>fermentation!$X$4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fermentation!$W$5:$W$17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fermentation!$X$5:$X$17</c:f>
              <c:numCache>
                <c:formatCode>General</c:formatCode>
                <c:ptCount val="13"/>
                <c:pt idx="0">
                  <c:v>-663</c:v>
                </c:pt>
                <c:pt idx="1">
                  <c:v>-648</c:v>
                </c:pt>
                <c:pt idx="2">
                  <c:v>-635</c:v>
                </c:pt>
                <c:pt idx="3">
                  <c:v>-622</c:v>
                </c:pt>
                <c:pt idx="4">
                  <c:v>-613</c:v>
                </c:pt>
                <c:pt idx="5">
                  <c:v>-608</c:v>
                </c:pt>
                <c:pt idx="6">
                  <c:v>-602</c:v>
                </c:pt>
                <c:pt idx="7">
                  <c:v>-596</c:v>
                </c:pt>
                <c:pt idx="8">
                  <c:v>-593</c:v>
                </c:pt>
                <c:pt idx="9">
                  <c:v>-589</c:v>
                </c:pt>
                <c:pt idx="10">
                  <c:v>-583</c:v>
                </c:pt>
                <c:pt idx="11">
                  <c:v>-573</c:v>
                </c:pt>
                <c:pt idx="12">
                  <c:v>-572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AAD9-4594-9D64-2F942BE2AE86}"/>
            </c:ext>
          </c:extLst>
        </c:ser>
        <c:ser>
          <c:idx val="2"/>
          <c:order val="2"/>
          <c:tx>
            <c:strRef>
              <c:f>fermentation!$Z$4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fermentation!$W$5:$W$17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fermentation!$Z$5:$Z$17</c:f>
              <c:numCache>
                <c:formatCode>General</c:formatCode>
                <c:ptCount val="13"/>
                <c:pt idx="0">
                  <c:v>-88.7</c:v>
                </c:pt>
                <c:pt idx="1">
                  <c:v>-88.1</c:v>
                </c:pt>
                <c:pt idx="2">
                  <c:v>-88.4</c:v>
                </c:pt>
                <c:pt idx="3">
                  <c:v>-89</c:v>
                </c:pt>
                <c:pt idx="4">
                  <c:v>-88.6</c:v>
                </c:pt>
                <c:pt idx="5">
                  <c:v>-88.7</c:v>
                </c:pt>
                <c:pt idx="6">
                  <c:v>-87</c:v>
                </c:pt>
                <c:pt idx="7">
                  <c:v>-87</c:v>
                </c:pt>
                <c:pt idx="8">
                  <c:v>-87.3</c:v>
                </c:pt>
                <c:pt idx="9">
                  <c:v>-87.3</c:v>
                </c:pt>
                <c:pt idx="10">
                  <c:v>-89.2</c:v>
                </c:pt>
                <c:pt idx="11">
                  <c:v>-87</c:v>
                </c:pt>
                <c:pt idx="12">
                  <c:v>-87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AAD9-4594-9D64-2F942BE2AE8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9135"/>
        <c:axId val="1850675503"/>
      </c:scatterChart>
      <c:valAx>
        <c:axId val="1856122879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8303"/>
        <c:crosses val="autoZero"/>
        <c:crossBetween val="midCat"/>
      </c:valAx>
      <c:valAx>
        <c:axId val="18561183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(K+, Cl-)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22879"/>
        <c:crosses val="autoZero"/>
        <c:crossBetween val="midCat"/>
      </c:valAx>
      <c:valAx>
        <c:axId val="1850675503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dirty="0" smtClean="0"/>
                  <a:t>Eh, mV (H+, Na+)</a:t>
                </a:r>
                <a:endParaRPr lang="en-US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9135"/>
        <c:crosses val="max"/>
        <c:crossBetween val="midCat"/>
      </c:valAx>
      <c:valAx>
        <c:axId val="185611913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0675503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No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0624889505392136"/>
          <c:y val="0.16130473637176049"/>
          <c:w val="0.64939052307580736"/>
          <c:h val="0.6918438144293626"/>
        </c:manualLayout>
      </c:layout>
      <c:scatterChart>
        <c:scatterStyle val="lineMarker"/>
        <c:varyColors val="0"/>
        <c:ser>
          <c:idx val="1"/>
          <c:order val="1"/>
          <c:tx>
            <c:strRef>
              <c:f>'aerob respiration'!$D$4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'aerob respiration'!$B$5:$B$17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respiration'!$D$5:$D$17</c:f>
              <c:numCache>
                <c:formatCode>General</c:formatCode>
                <c:ptCount val="13"/>
                <c:pt idx="0">
                  <c:v>-25.5</c:v>
                </c:pt>
                <c:pt idx="1">
                  <c:v>-26</c:v>
                </c:pt>
                <c:pt idx="2">
                  <c:v>-26</c:v>
                </c:pt>
                <c:pt idx="3">
                  <c:v>-25.6</c:v>
                </c:pt>
                <c:pt idx="4">
                  <c:v>-25.7</c:v>
                </c:pt>
                <c:pt idx="5">
                  <c:v>-25.3</c:v>
                </c:pt>
                <c:pt idx="6">
                  <c:v>-25.2</c:v>
                </c:pt>
                <c:pt idx="7">
                  <c:v>-24.8</c:v>
                </c:pt>
                <c:pt idx="8">
                  <c:v>-24.6</c:v>
                </c:pt>
                <c:pt idx="9">
                  <c:v>-24.2</c:v>
                </c:pt>
                <c:pt idx="10">
                  <c:v>-23.5</c:v>
                </c:pt>
                <c:pt idx="11">
                  <c:v>-23.6</c:v>
                </c:pt>
                <c:pt idx="12">
                  <c:v>-23.6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F62-48E2-9003-08480DE016F9}"/>
            </c:ext>
          </c:extLst>
        </c:ser>
        <c:ser>
          <c:idx val="3"/>
          <c:order val="3"/>
          <c:tx>
            <c:strRef>
              <c:f>'aerob respiration'!$F$4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'aerob respiration'!$B$5:$B$17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respiration'!$F$5:$F$17</c:f>
              <c:numCache>
                <c:formatCode>General</c:formatCode>
                <c:ptCount val="13"/>
                <c:pt idx="0">
                  <c:v>-7.5</c:v>
                </c:pt>
                <c:pt idx="1">
                  <c:v>-7.5</c:v>
                </c:pt>
                <c:pt idx="2">
                  <c:v>-7.5</c:v>
                </c:pt>
                <c:pt idx="3">
                  <c:v>-7.6</c:v>
                </c:pt>
                <c:pt idx="4">
                  <c:v>-7.7</c:v>
                </c:pt>
                <c:pt idx="5">
                  <c:v>-7.8</c:v>
                </c:pt>
                <c:pt idx="6">
                  <c:v>-8</c:v>
                </c:pt>
                <c:pt idx="7">
                  <c:v>-8.1</c:v>
                </c:pt>
                <c:pt idx="8">
                  <c:v>-8.1</c:v>
                </c:pt>
                <c:pt idx="9">
                  <c:v>-8.1</c:v>
                </c:pt>
                <c:pt idx="10">
                  <c:v>-8.1999999999999993</c:v>
                </c:pt>
                <c:pt idx="11">
                  <c:v>-8.1999999999999993</c:v>
                </c:pt>
                <c:pt idx="12">
                  <c:v>-8.3000000000000007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F62-48E2-9003-08480DE016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0815"/>
        <c:axId val="1856111647"/>
      </c:scatterChart>
      <c:scatterChart>
        <c:scatterStyle val="lineMarker"/>
        <c:varyColors val="0"/>
        <c:ser>
          <c:idx val="0"/>
          <c:order val="0"/>
          <c:tx>
            <c:strRef>
              <c:f>'aerob respiration'!$C$4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'aerob respiration'!$B$5:$B$17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respiration'!$C$5:$C$17</c:f>
              <c:numCache>
                <c:formatCode>General</c:formatCode>
                <c:ptCount val="13"/>
                <c:pt idx="0">
                  <c:v>-589</c:v>
                </c:pt>
                <c:pt idx="1">
                  <c:v>-575</c:v>
                </c:pt>
                <c:pt idx="2">
                  <c:v>-566</c:v>
                </c:pt>
                <c:pt idx="3">
                  <c:v>-571</c:v>
                </c:pt>
                <c:pt idx="4">
                  <c:v>-529</c:v>
                </c:pt>
                <c:pt idx="5">
                  <c:v>-510</c:v>
                </c:pt>
                <c:pt idx="6">
                  <c:v>-488</c:v>
                </c:pt>
                <c:pt idx="7">
                  <c:v>-465</c:v>
                </c:pt>
                <c:pt idx="8">
                  <c:v>-440</c:v>
                </c:pt>
                <c:pt idx="9">
                  <c:v>-418</c:v>
                </c:pt>
                <c:pt idx="10">
                  <c:v>-395</c:v>
                </c:pt>
                <c:pt idx="11">
                  <c:v>-370</c:v>
                </c:pt>
                <c:pt idx="12">
                  <c:v>-353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F62-48E2-9003-08480DE016F9}"/>
            </c:ext>
          </c:extLst>
        </c:ser>
        <c:ser>
          <c:idx val="2"/>
          <c:order val="2"/>
          <c:tx>
            <c:strRef>
              <c:f>'aerob respiration'!$E$4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'aerob respiration'!$B$5:$B$17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respiration'!$E$5:$E$17</c:f>
              <c:numCache>
                <c:formatCode>General</c:formatCode>
                <c:ptCount val="13"/>
                <c:pt idx="0">
                  <c:v>-132.30000000000001</c:v>
                </c:pt>
                <c:pt idx="1">
                  <c:v>-132.30000000000001</c:v>
                </c:pt>
                <c:pt idx="2">
                  <c:v>-132.30000000000001</c:v>
                </c:pt>
                <c:pt idx="3">
                  <c:v>-132.30000000000001</c:v>
                </c:pt>
                <c:pt idx="4">
                  <c:v>-132.5</c:v>
                </c:pt>
                <c:pt idx="5">
                  <c:v>-132.69999999999999</c:v>
                </c:pt>
                <c:pt idx="6">
                  <c:v>-132.6</c:v>
                </c:pt>
                <c:pt idx="7">
                  <c:v>-132.6</c:v>
                </c:pt>
                <c:pt idx="8">
                  <c:v>-132.6</c:v>
                </c:pt>
                <c:pt idx="9">
                  <c:v>-132.6</c:v>
                </c:pt>
                <c:pt idx="10">
                  <c:v>-132.6</c:v>
                </c:pt>
                <c:pt idx="11">
                  <c:v>-132.6</c:v>
                </c:pt>
                <c:pt idx="12">
                  <c:v>-132.6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F62-48E2-9003-08480DE016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6349935"/>
        <c:axId val="2076348271"/>
      </c:scatterChart>
      <c:valAx>
        <c:axId val="1856110815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1647"/>
        <c:crosses val="autoZero"/>
        <c:crossBetween val="midCat"/>
      </c:valAx>
      <c:valAx>
        <c:axId val="1856111647"/>
        <c:scaling>
          <c:orientation val="minMax"/>
          <c:min val="-3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(K+, Cl-)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0815"/>
        <c:crosses val="autoZero"/>
        <c:crossBetween val="midCat"/>
      </c:valAx>
      <c:valAx>
        <c:axId val="2076348271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(H+, Na+)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49935"/>
        <c:crosses val="max"/>
        <c:crossBetween val="midCat"/>
      </c:valAx>
      <c:valAx>
        <c:axId val="207634993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7634827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Mild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'aerob respiration'!$K$4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'aerob respiration'!$I$5:$I$17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respiration'!$K$5:$K$17</c:f>
              <c:numCache>
                <c:formatCode>General</c:formatCode>
                <c:ptCount val="13"/>
                <c:pt idx="0">
                  <c:v>-20.100000000000001</c:v>
                </c:pt>
                <c:pt idx="1">
                  <c:v>-20.5</c:v>
                </c:pt>
                <c:pt idx="2">
                  <c:v>-20.7</c:v>
                </c:pt>
                <c:pt idx="3">
                  <c:v>-20.9</c:v>
                </c:pt>
                <c:pt idx="4">
                  <c:v>-20.7</c:v>
                </c:pt>
                <c:pt idx="5">
                  <c:v>-20.8</c:v>
                </c:pt>
                <c:pt idx="6">
                  <c:v>-21</c:v>
                </c:pt>
                <c:pt idx="7">
                  <c:v>-21.1</c:v>
                </c:pt>
                <c:pt idx="8">
                  <c:v>-21</c:v>
                </c:pt>
                <c:pt idx="9">
                  <c:v>-21.2</c:v>
                </c:pt>
                <c:pt idx="10">
                  <c:v>-21.3</c:v>
                </c:pt>
                <c:pt idx="11">
                  <c:v>-21.3</c:v>
                </c:pt>
                <c:pt idx="12">
                  <c:v>-21.4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F57-4EC7-87A1-065DEFF17AB2}"/>
            </c:ext>
          </c:extLst>
        </c:ser>
        <c:ser>
          <c:idx val="3"/>
          <c:order val="3"/>
          <c:tx>
            <c:strRef>
              <c:f>'aerob respiration'!$M$4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'aerob respiration'!$I$5:$I$17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respiration'!$M$5:$M$17</c:f>
              <c:numCache>
                <c:formatCode>General</c:formatCode>
                <c:ptCount val="13"/>
                <c:pt idx="0">
                  <c:v>-7.9</c:v>
                </c:pt>
                <c:pt idx="1">
                  <c:v>-8.4</c:v>
                </c:pt>
                <c:pt idx="2">
                  <c:v>-9.1</c:v>
                </c:pt>
                <c:pt idx="3">
                  <c:v>-9.5</c:v>
                </c:pt>
                <c:pt idx="4">
                  <c:v>-9.3000000000000007</c:v>
                </c:pt>
                <c:pt idx="5">
                  <c:v>-9.6</c:v>
                </c:pt>
                <c:pt idx="6">
                  <c:v>-9.8000000000000007</c:v>
                </c:pt>
                <c:pt idx="7">
                  <c:v>-10.1</c:v>
                </c:pt>
                <c:pt idx="8">
                  <c:v>-10.3</c:v>
                </c:pt>
                <c:pt idx="9">
                  <c:v>-10.4</c:v>
                </c:pt>
                <c:pt idx="10">
                  <c:v>-10.1</c:v>
                </c:pt>
                <c:pt idx="11">
                  <c:v>-10.199999999999999</c:v>
                </c:pt>
                <c:pt idx="12">
                  <c:v>-10.5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F57-4EC7-87A1-065DEFF17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1717839"/>
        <c:axId val="2071725743"/>
      </c:scatterChart>
      <c:scatterChart>
        <c:scatterStyle val="lineMarker"/>
        <c:varyColors val="0"/>
        <c:ser>
          <c:idx val="0"/>
          <c:order val="0"/>
          <c:tx>
            <c:strRef>
              <c:f>'aerob respiration'!$J$4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'aerob respiration'!$I$5:$I$17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respiration'!$J$5:$J$17</c:f>
              <c:numCache>
                <c:formatCode>0.0</c:formatCode>
                <c:ptCount val="13"/>
                <c:pt idx="0">
                  <c:v>-420.01854700000001</c:v>
                </c:pt>
                <c:pt idx="1">
                  <c:v>-398.859421</c:v>
                </c:pt>
                <c:pt idx="2">
                  <c:v>-376.04325399999999</c:v>
                </c:pt>
                <c:pt idx="3">
                  <c:v>-351.31511899999998</c:v>
                </c:pt>
                <c:pt idx="4">
                  <c:v>-326.65071599999999</c:v>
                </c:pt>
                <c:pt idx="5">
                  <c:v>-300.90286400000002</c:v>
                </c:pt>
                <c:pt idx="6">
                  <c:v>-275.98353100000003</c:v>
                </c:pt>
                <c:pt idx="7">
                  <c:v>-249.598356</c:v>
                </c:pt>
                <c:pt idx="8">
                  <c:v>-228.24803299999999</c:v>
                </c:pt>
                <c:pt idx="9">
                  <c:v>-201.86285799999999</c:v>
                </c:pt>
                <c:pt idx="10">
                  <c:v>-181.787181</c:v>
                </c:pt>
                <c:pt idx="11">
                  <c:v>-156.42172199999999</c:v>
                </c:pt>
                <c:pt idx="12">
                  <c:v>-135.58125799999999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9F57-4EC7-87A1-065DEFF17AB2}"/>
            </c:ext>
          </c:extLst>
        </c:ser>
        <c:ser>
          <c:idx val="2"/>
          <c:order val="2"/>
          <c:tx>
            <c:strRef>
              <c:f>'aerob respiration'!$L$4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'aerob respiration'!$I$5:$I$17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respiration'!$L$5:$L$17</c:f>
              <c:numCache>
                <c:formatCode>General</c:formatCode>
                <c:ptCount val="13"/>
                <c:pt idx="0">
                  <c:v>-131.1</c:v>
                </c:pt>
                <c:pt idx="1">
                  <c:v>-131.19999999999999</c:v>
                </c:pt>
                <c:pt idx="2">
                  <c:v>-131.19999999999999</c:v>
                </c:pt>
                <c:pt idx="3">
                  <c:v>-130.5</c:v>
                </c:pt>
                <c:pt idx="4">
                  <c:v>-130</c:v>
                </c:pt>
                <c:pt idx="5">
                  <c:v>-130.1</c:v>
                </c:pt>
                <c:pt idx="6">
                  <c:v>-130.9</c:v>
                </c:pt>
                <c:pt idx="7">
                  <c:v>-131.1</c:v>
                </c:pt>
                <c:pt idx="8">
                  <c:v>-131.19999999999999</c:v>
                </c:pt>
                <c:pt idx="9">
                  <c:v>-131.19999999999999</c:v>
                </c:pt>
                <c:pt idx="10">
                  <c:v>-130.6</c:v>
                </c:pt>
                <c:pt idx="11">
                  <c:v>-130.6</c:v>
                </c:pt>
                <c:pt idx="12">
                  <c:v>-130.6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9F57-4EC7-87A1-065DEFF17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2063"/>
        <c:axId val="1856111231"/>
      </c:scatterChart>
      <c:valAx>
        <c:axId val="2071717839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1725743"/>
        <c:crosses val="autoZero"/>
        <c:crossBetween val="midCat"/>
      </c:valAx>
      <c:valAx>
        <c:axId val="207172574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(K+, Cl-)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1717839"/>
        <c:crosses val="autoZero"/>
        <c:crossBetween val="midCat"/>
      </c:valAx>
      <c:valAx>
        <c:axId val="1856111231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(H+, Na+)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0.0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2063"/>
        <c:crosses val="max"/>
        <c:crossBetween val="midCat"/>
      </c:valAx>
      <c:valAx>
        <c:axId val="185611206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611123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/>
              <a:t>Moderate 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'aerob respiration'!$R$4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'aerob respiration'!$P$5:$P$17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respiration'!$R$5:$R$17</c:f>
              <c:numCache>
                <c:formatCode>General</c:formatCode>
                <c:ptCount val="13"/>
                <c:pt idx="0">
                  <c:v>-18.5</c:v>
                </c:pt>
                <c:pt idx="1">
                  <c:v>-18.5</c:v>
                </c:pt>
                <c:pt idx="2">
                  <c:v>-17.899999999999999</c:v>
                </c:pt>
                <c:pt idx="3">
                  <c:v>-17.3</c:v>
                </c:pt>
                <c:pt idx="4">
                  <c:v>-17.5</c:v>
                </c:pt>
                <c:pt idx="5">
                  <c:v>-17.600000000000001</c:v>
                </c:pt>
                <c:pt idx="6">
                  <c:v>-17.7</c:v>
                </c:pt>
                <c:pt idx="7">
                  <c:v>-18</c:v>
                </c:pt>
                <c:pt idx="8">
                  <c:v>-18</c:v>
                </c:pt>
                <c:pt idx="9">
                  <c:v>-18.100000000000001</c:v>
                </c:pt>
                <c:pt idx="10">
                  <c:v>-18.100000000000001</c:v>
                </c:pt>
                <c:pt idx="11">
                  <c:v>-18.3</c:v>
                </c:pt>
                <c:pt idx="12">
                  <c:v>-18.100000000000001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D998-415A-99EC-E0503BA4819F}"/>
            </c:ext>
          </c:extLst>
        </c:ser>
        <c:ser>
          <c:idx val="3"/>
          <c:order val="3"/>
          <c:tx>
            <c:strRef>
              <c:f>'aerob respiration'!$T$4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'aerob respiration'!$P$5:$P$17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respiration'!$T$5:$T$17</c:f>
              <c:numCache>
                <c:formatCode>General</c:formatCode>
                <c:ptCount val="13"/>
                <c:pt idx="0">
                  <c:v>-7.1</c:v>
                </c:pt>
                <c:pt idx="1">
                  <c:v>-7.2</c:v>
                </c:pt>
                <c:pt idx="2">
                  <c:v>-6.7</c:v>
                </c:pt>
                <c:pt idx="3">
                  <c:v>-6.5</c:v>
                </c:pt>
                <c:pt idx="4">
                  <c:v>-6.4</c:v>
                </c:pt>
                <c:pt idx="5">
                  <c:v>-6.3</c:v>
                </c:pt>
                <c:pt idx="6">
                  <c:v>-6.3</c:v>
                </c:pt>
                <c:pt idx="7">
                  <c:v>-6.2</c:v>
                </c:pt>
                <c:pt idx="8">
                  <c:v>-6.4</c:v>
                </c:pt>
                <c:pt idx="9">
                  <c:v>-6.6</c:v>
                </c:pt>
                <c:pt idx="10">
                  <c:v>-6.6</c:v>
                </c:pt>
                <c:pt idx="11">
                  <c:v>-6.9</c:v>
                </c:pt>
                <c:pt idx="12">
                  <c:v>-7.1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D998-415A-99EC-E0503BA481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76339951"/>
        <c:axId val="2076351599"/>
      </c:scatterChart>
      <c:scatterChart>
        <c:scatterStyle val="lineMarker"/>
        <c:varyColors val="0"/>
        <c:ser>
          <c:idx val="0"/>
          <c:order val="0"/>
          <c:tx>
            <c:strRef>
              <c:f>'aerob respiration'!$Q$4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'aerob respiration'!$P$5:$P$17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respiration'!$Q$5:$Q$17</c:f>
              <c:numCache>
                <c:formatCode>General</c:formatCode>
                <c:ptCount val="13"/>
                <c:pt idx="0">
                  <c:v>-815</c:v>
                </c:pt>
                <c:pt idx="1">
                  <c:v>-769</c:v>
                </c:pt>
                <c:pt idx="2">
                  <c:v>-742</c:v>
                </c:pt>
                <c:pt idx="3">
                  <c:v>-712</c:v>
                </c:pt>
                <c:pt idx="4">
                  <c:v>-681</c:v>
                </c:pt>
                <c:pt idx="5">
                  <c:v>-645</c:v>
                </c:pt>
                <c:pt idx="6">
                  <c:v>-604</c:v>
                </c:pt>
                <c:pt idx="7">
                  <c:v>-563</c:v>
                </c:pt>
                <c:pt idx="8">
                  <c:v>-520</c:v>
                </c:pt>
                <c:pt idx="9">
                  <c:v>-477</c:v>
                </c:pt>
                <c:pt idx="10">
                  <c:v>-436</c:v>
                </c:pt>
                <c:pt idx="11">
                  <c:v>-397</c:v>
                </c:pt>
                <c:pt idx="12">
                  <c:v>-357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D998-415A-99EC-E0503BA4819F}"/>
            </c:ext>
          </c:extLst>
        </c:ser>
        <c:ser>
          <c:idx val="2"/>
          <c:order val="2"/>
          <c:tx>
            <c:strRef>
              <c:f>'aerob respiration'!$S$4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'aerob respiration'!$P$5:$P$17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respiration'!$S$5:$S$17</c:f>
              <c:numCache>
                <c:formatCode>General</c:formatCode>
                <c:ptCount val="13"/>
                <c:pt idx="0">
                  <c:v>-139.6</c:v>
                </c:pt>
                <c:pt idx="1">
                  <c:v>-139.9</c:v>
                </c:pt>
                <c:pt idx="2">
                  <c:v>-139.9</c:v>
                </c:pt>
                <c:pt idx="3">
                  <c:v>-140.1</c:v>
                </c:pt>
                <c:pt idx="4">
                  <c:v>-140.30000000000001</c:v>
                </c:pt>
                <c:pt idx="5">
                  <c:v>-140.5</c:v>
                </c:pt>
                <c:pt idx="6">
                  <c:v>-140.6</c:v>
                </c:pt>
                <c:pt idx="7">
                  <c:v>-140.6</c:v>
                </c:pt>
                <c:pt idx="8">
                  <c:v>-140.4</c:v>
                </c:pt>
                <c:pt idx="9">
                  <c:v>-140.30000000000001</c:v>
                </c:pt>
                <c:pt idx="10">
                  <c:v>-140.19999999999999</c:v>
                </c:pt>
                <c:pt idx="11">
                  <c:v>-140.1</c:v>
                </c:pt>
                <c:pt idx="12">
                  <c:v>-140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D998-415A-99EC-E0503BA481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0686319"/>
        <c:axId val="1850680495"/>
      </c:scatterChart>
      <c:valAx>
        <c:axId val="2076339951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51599"/>
        <c:crosses val="autoZero"/>
        <c:crossBetween val="midCat"/>
      </c:valAx>
      <c:valAx>
        <c:axId val="207635159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(K+, Cl-)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2076339951"/>
        <c:crosses val="autoZero"/>
        <c:crossBetween val="midCat"/>
      </c:valAx>
      <c:valAx>
        <c:axId val="1850680495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(H+, Na+)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6319"/>
        <c:crosses val="max"/>
        <c:crossBetween val="midCat"/>
      </c:valAx>
      <c:valAx>
        <c:axId val="1850686319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0680495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en-US" dirty="0" err="1" smtClean="0"/>
              <a:t>Sublethal</a:t>
            </a:r>
            <a:r>
              <a:rPr lang="en-US" dirty="0" smtClean="0"/>
              <a:t> </a:t>
            </a:r>
            <a:r>
              <a:rPr lang="en-US" dirty="0"/>
              <a:t>acid stress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1"/>
          <c:order val="1"/>
          <c:tx>
            <c:strRef>
              <c:f>'aerob respiration'!$Y$4</c:f>
              <c:strCache>
                <c:ptCount val="1"/>
                <c:pt idx="0">
                  <c:v>potassium flux</c:v>
                </c:pt>
              </c:strCache>
            </c:strRef>
          </c:tx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'aerob respiration'!$W$5:$W$17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respiration'!$Y$5:$Y$17</c:f>
              <c:numCache>
                <c:formatCode>General</c:formatCode>
                <c:ptCount val="13"/>
                <c:pt idx="0">
                  <c:v>-44.5</c:v>
                </c:pt>
                <c:pt idx="1">
                  <c:v>-44.3</c:v>
                </c:pt>
                <c:pt idx="2">
                  <c:v>-44</c:v>
                </c:pt>
                <c:pt idx="3">
                  <c:v>-43</c:v>
                </c:pt>
                <c:pt idx="4">
                  <c:v>-43.1</c:v>
                </c:pt>
                <c:pt idx="5">
                  <c:v>-43.7</c:v>
                </c:pt>
                <c:pt idx="6">
                  <c:v>-44</c:v>
                </c:pt>
                <c:pt idx="7">
                  <c:v>-44.1</c:v>
                </c:pt>
                <c:pt idx="8">
                  <c:v>-44.5</c:v>
                </c:pt>
                <c:pt idx="9">
                  <c:v>-44.9</c:v>
                </c:pt>
                <c:pt idx="10">
                  <c:v>-45.2</c:v>
                </c:pt>
                <c:pt idx="11">
                  <c:v>-45.5</c:v>
                </c:pt>
                <c:pt idx="12">
                  <c:v>-45.6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30E-426E-9D72-7F2FA6BD7789}"/>
            </c:ext>
          </c:extLst>
        </c:ser>
        <c:ser>
          <c:idx val="3"/>
          <c:order val="3"/>
          <c:tx>
            <c:strRef>
              <c:f>'aerob respiration'!$AA$4</c:f>
              <c:strCache>
                <c:ptCount val="1"/>
                <c:pt idx="0">
                  <c:v>chloride flux</c:v>
                </c:pt>
              </c:strCache>
            </c:strRef>
          </c:tx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'aerob respiration'!$W$5:$W$17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respiration'!$AA$5:$AA$17</c:f>
              <c:numCache>
                <c:formatCode>General</c:formatCode>
                <c:ptCount val="13"/>
                <c:pt idx="0">
                  <c:v>-1.7</c:v>
                </c:pt>
                <c:pt idx="1">
                  <c:v>-1.7</c:v>
                </c:pt>
                <c:pt idx="2">
                  <c:v>-2.1</c:v>
                </c:pt>
                <c:pt idx="3">
                  <c:v>-2.4</c:v>
                </c:pt>
                <c:pt idx="4">
                  <c:v>-2.4</c:v>
                </c:pt>
                <c:pt idx="5">
                  <c:v>-2.8</c:v>
                </c:pt>
                <c:pt idx="6">
                  <c:v>-2.4</c:v>
                </c:pt>
                <c:pt idx="7">
                  <c:v>-2.2000000000000002</c:v>
                </c:pt>
                <c:pt idx="8">
                  <c:v>-2.1</c:v>
                </c:pt>
                <c:pt idx="9">
                  <c:v>-2.5</c:v>
                </c:pt>
                <c:pt idx="10">
                  <c:v>-3</c:v>
                </c:pt>
                <c:pt idx="11">
                  <c:v>-2.9</c:v>
                </c:pt>
                <c:pt idx="12">
                  <c:v>-3.2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30E-426E-9D72-7F2FA6BD7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22879"/>
        <c:axId val="1856118303"/>
      </c:scatterChart>
      <c:scatterChart>
        <c:scatterStyle val="lineMarker"/>
        <c:varyColors val="0"/>
        <c:ser>
          <c:idx val="0"/>
          <c:order val="0"/>
          <c:tx>
            <c:strRef>
              <c:f>'aerob respiration'!$X$4</c:f>
              <c:strCache>
                <c:ptCount val="1"/>
                <c:pt idx="0">
                  <c:v>proton flux</c:v>
                </c:pt>
              </c:strCache>
            </c:strRef>
          </c:tx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'aerob respiration'!$W$5:$W$17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respiration'!$X$5:$X$17</c:f>
              <c:numCache>
                <c:formatCode>General</c:formatCode>
                <c:ptCount val="13"/>
                <c:pt idx="0">
                  <c:v>-422</c:v>
                </c:pt>
                <c:pt idx="1">
                  <c:v>-408</c:v>
                </c:pt>
                <c:pt idx="2">
                  <c:v>-399</c:v>
                </c:pt>
                <c:pt idx="3">
                  <c:v>-375</c:v>
                </c:pt>
                <c:pt idx="4">
                  <c:v>-354</c:v>
                </c:pt>
                <c:pt idx="5">
                  <c:v>-323</c:v>
                </c:pt>
                <c:pt idx="6">
                  <c:v>-249</c:v>
                </c:pt>
                <c:pt idx="7">
                  <c:v>-223</c:v>
                </c:pt>
                <c:pt idx="8">
                  <c:v>-195</c:v>
                </c:pt>
                <c:pt idx="9">
                  <c:v>-171</c:v>
                </c:pt>
                <c:pt idx="10">
                  <c:v>-130</c:v>
                </c:pt>
                <c:pt idx="11">
                  <c:v>-102</c:v>
                </c:pt>
                <c:pt idx="12">
                  <c:v>-119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930E-426E-9D72-7F2FA6BD7789}"/>
            </c:ext>
          </c:extLst>
        </c:ser>
        <c:ser>
          <c:idx val="2"/>
          <c:order val="2"/>
          <c:tx>
            <c:strRef>
              <c:f>'aerob respiration'!$Z$4</c:f>
              <c:strCache>
                <c:ptCount val="1"/>
                <c:pt idx="0">
                  <c:v>sodium flux</c:v>
                </c:pt>
              </c:strCache>
            </c:strRef>
          </c:tx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'aerob respiration'!$W$5:$W$17</c:f>
              <c:numCache>
                <c:formatCode>General</c:formatCode>
                <c:ptCount val="13"/>
                <c:pt idx="0">
                  <c:v>0</c:v>
                </c:pt>
                <c:pt idx="1">
                  <c:v>0.5</c:v>
                </c:pt>
                <c:pt idx="2">
                  <c:v>1</c:v>
                </c:pt>
                <c:pt idx="3">
                  <c:v>1.5</c:v>
                </c:pt>
                <c:pt idx="4">
                  <c:v>2</c:v>
                </c:pt>
                <c:pt idx="5">
                  <c:v>2.5</c:v>
                </c:pt>
                <c:pt idx="6">
                  <c:v>3</c:v>
                </c:pt>
                <c:pt idx="7">
                  <c:v>3.5</c:v>
                </c:pt>
                <c:pt idx="8">
                  <c:v>4</c:v>
                </c:pt>
                <c:pt idx="9">
                  <c:v>4.5</c:v>
                </c:pt>
                <c:pt idx="10">
                  <c:v>5</c:v>
                </c:pt>
                <c:pt idx="11">
                  <c:v>5.5</c:v>
                </c:pt>
                <c:pt idx="12">
                  <c:v>6</c:v>
                </c:pt>
              </c:numCache>
            </c:numRef>
          </c:xVal>
          <c:yVal>
            <c:numRef>
              <c:f>'aerob respiration'!$Z$5:$Z$17</c:f>
              <c:numCache>
                <c:formatCode>General</c:formatCode>
                <c:ptCount val="13"/>
                <c:pt idx="0">
                  <c:v>-136.4</c:v>
                </c:pt>
                <c:pt idx="1">
                  <c:v>-136.4</c:v>
                </c:pt>
                <c:pt idx="2">
                  <c:v>-136.4</c:v>
                </c:pt>
                <c:pt idx="3">
                  <c:v>-136.1</c:v>
                </c:pt>
                <c:pt idx="4">
                  <c:v>-135.6</c:v>
                </c:pt>
                <c:pt idx="5">
                  <c:v>-135.4</c:v>
                </c:pt>
                <c:pt idx="6">
                  <c:v>-135.4</c:v>
                </c:pt>
                <c:pt idx="7">
                  <c:v>-135.5</c:v>
                </c:pt>
                <c:pt idx="8">
                  <c:v>-135.6</c:v>
                </c:pt>
                <c:pt idx="9">
                  <c:v>-135.69999999999999</c:v>
                </c:pt>
                <c:pt idx="10">
                  <c:v>-135.80000000000001</c:v>
                </c:pt>
                <c:pt idx="11">
                  <c:v>-135.69999999999999</c:v>
                </c:pt>
                <c:pt idx="12">
                  <c:v>-135.69999999999999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930E-426E-9D72-7F2FA6BD77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56119135"/>
        <c:axId val="1850675503"/>
      </c:scatterChart>
      <c:valAx>
        <c:axId val="1856122879"/>
        <c:scaling>
          <c:orientation val="minMax"/>
          <c:max val="6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8303"/>
        <c:crosses val="autoZero"/>
        <c:crossBetween val="midCat"/>
      </c:valAx>
      <c:valAx>
        <c:axId val="185611830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(K+, Cl-)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22879"/>
        <c:crosses val="autoZero"/>
        <c:crossBetween val="midCat"/>
      </c:valAx>
      <c:valAx>
        <c:axId val="1850675503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Eh, mV (H+, Na+)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ysClr val="windowText" lastClr="0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6119135"/>
        <c:crosses val="max"/>
        <c:crossBetween val="midCat"/>
      </c:valAx>
      <c:valAx>
        <c:axId val="185611913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850675503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ysClr val="windowText" lastClr="000000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'flux rates'!$B$7</c:f>
              <c:strCache>
                <c:ptCount val="1"/>
                <c:pt idx="0">
                  <c:v>MG 1655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rates'!$C$7:$F$7</c:f>
              <c:numCache>
                <c:formatCode>0.000</c:formatCode>
                <c:ptCount val="4"/>
                <c:pt idx="0">
                  <c:v>3.6766666666666663</c:v>
                </c:pt>
                <c:pt idx="1">
                  <c:v>2.1</c:v>
                </c:pt>
                <c:pt idx="2">
                  <c:v>1.04</c:v>
                </c:pt>
                <c:pt idx="3">
                  <c:v>1.0150000000000001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C9-4D46-B7A4-D8061CE17E69}"/>
            </c:ext>
          </c:extLst>
        </c:ser>
        <c:ser>
          <c:idx val="1"/>
          <c:order val="1"/>
          <c:tx>
            <c:strRef>
              <c:f>'flux rates'!$B$8</c:f>
              <c:strCache>
                <c:ptCount val="1"/>
                <c:pt idx="0">
                  <c:v>cadC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rates'!$C$8:$F$8</c:f>
              <c:numCache>
                <c:formatCode>0.000</c:formatCode>
                <c:ptCount val="4"/>
                <c:pt idx="0">
                  <c:v>4.9950000000000001</c:v>
                </c:pt>
                <c:pt idx="1">
                  <c:v>1.95</c:v>
                </c:pt>
                <c:pt idx="2">
                  <c:v>1.51</c:v>
                </c:pt>
                <c:pt idx="3">
                  <c:v>1.6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C9-4D46-B7A4-D8061CE17E69}"/>
            </c:ext>
          </c:extLst>
        </c:ser>
        <c:ser>
          <c:idx val="2"/>
          <c:order val="2"/>
          <c:tx>
            <c:strRef>
              <c:f>'flux rates'!$B$9</c:f>
              <c:strCache>
                <c:ptCount val="1"/>
                <c:pt idx="0">
                  <c:v>gadE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rates'!$C$9:$F$9</c:f>
              <c:numCache>
                <c:formatCode>0.000</c:formatCode>
                <c:ptCount val="4"/>
                <c:pt idx="0">
                  <c:v>4.2349999999999994</c:v>
                </c:pt>
                <c:pt idx="1">
                  <c:v>1.4950000000000001</c:v>
                </c:pt>
                <c:pt idx="2">
                  <c:v>1.9699999999999998</c:v>
                </c:pt>
                <c:pt idx="3">
                  <c:v>1.39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2C9-4D46-B7A4-D8061CE17E69}"/>
            </c:ext>
          </c:extLst>
        </c:ser>
        <c:ser>
          <c:idx val="3"/>
          <c:order val="3"/>
          <c:tx>
            <c:strRef>
              <c:f>'flux rates'!$B$10</c:f>
              <c:strCache>
                <c:ptCount val="1"/>
                <c:pt idx="0">
                  <c:v>adiY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rates'!$C$10:$F$10</c:f>
              <c:numCache>
                <c:formatCode>0.000</c:formatCode>
                <c:ptCount val="4"/>
                <c:pt idx="0">
                  <c:v>4.665</c:v>
                </c:pt>
                <c:pt idx="1">
                  <c:v>1.53</c:v>
                </c:pt>
                <c:pt idx="2">
                  <c:v>2.8633333333333333</c:v>
                </c:pt>
                <c:pt idx="3">
                  <c:v>1.9550000000000001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2C9-4D46-B7A4-D8061CE17E69}"/>
            </c:ext>
          </c:extLst>
        </c:ser>
        <c:ser>
          <c:idx val="4"/>
          <c:order val="4"/>
          <c:tx>
            <c:strRef>
              <c:f>'flux rates'!$B$11</c:f>
              <c:strCache>
                <c:ptCount val="1"/>
                <c:pt idx="0">
                  <c:v>gadEcadCadiY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rates'!$C$11:$F$11</c:f>
              <c:numCache>
                <c:formatCode>0.000</c:formatCode>
                <c:ptCount val="4"/>
                <c:pt idx="0">
                  <c:v>5.9550000000000001</c:v>
                </c:pt>
                <c:pt idx="1">
                  <c:v>1.7850000000000001</c:v>
                </c:pt>
                <c:pt idx="2">
                  <c:v>2.5149999999999997</c:v>
                </c:pt>
                <c:pt idx="3">
                  <c:v>1.01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2C9-4D46-B7A4-D8061CE17E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0682991"/>
        <c:axId val="1850683823"/>
      </c:barChart>
      <c:catAx>
        <c:axId val="18506829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3823"/>
        <c:crosses val="autoZero"/>
        <c:auto val="1"/>
        <c:lblAlgn val="ctr"/>
        <c:lblOffset val="100"/>
        <c:noMultiLvlLbl val="0"/>
      </c:catAx>
      <c:valAx>
        <c:axId val="18506838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Proton flux rate, mM min-1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29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1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'flux rates (2)'!$B$7</c:f>
              <c:strCache>
                <c:ptCount val="1"/>
                <c:pt idx="0">
                  <c:v>MG 1655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(2)'!$C$6:$F$6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(2)'!$C$7:$F$7</c:f>
              <c:numCache>
                <c:formatCode>General</c:formatCode>
                <c:ptCount val="4"/>
                <c:pt idx="0">
                  <c:v>-1.74</c:v>
                </c:pt>
                <c:pt idx="1">
                  <c:v>-1.51</c:v>
                </c:pt>
                <c:pt idx="2">
                  <c:v>-1.06</c:v>
                </c:pt>
                <c:pt idx="3">
                  <c:v>-1.06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53-4DF0-B6DE-51BC9D8D7F56}"/>
            </c:ext>
          </c:extLst>
        </c:ser>
        <c:ser>
          <c:idx val="1"/>
          <c:order val="1"/>
          <c:tx>
            <c:strRef>
              <c:f>'flux rates (2)'!$B$8</c:f>
              <c:strCache>
                <c:ptCount val="1"/>
                <c:pt idx="0">
                  <c:v>cadC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(2)'!$C$6:$F$6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(2)'!$C$8:$F$8</c:f>
              <c:numCache>
                <c:formatCode>General</c:formatCode>
                <c:ptCount val="4"/>
                <c:pt idx="0">
                  <c:v>-1.88</c:v>
                </c:pt>
                <c:pt idx="1">
                  <c:v>-1.32</c:v>
                </c:pt>
                <c:pt idx="2">
                  <c:v>-5.03</c:v>
                </c:pt>
                <c:pt idx="3">
                  <c:v>-0.71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53-4DF0-B6DE-51BC9D8D7F56}"/>
            </c:ext>
          </c:extLst>
        </c:ser>
        <c:ser>
          <c:idx val="2"/>
          <c:order val="2"/>
          <c:tx>
            <c:strRef>
              <c:f>'flux rates (2)'!$B$9</c:f>
              <c:strCache>
                <c:ptCount val="1"/>
                <c:pt idx="0">
                  <c:v>gadE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(2)'!$C$6:$F$6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(2)'!$C$9:$F$9</c:f>
              <c:numCache>
                <c:formatCode>General</c:formatCode>
                <c:ptCount val="4"/>
                <c:pt idx="0">
                  <c:v>-2.42</c:v>
                </c:pt>
                <c:pt idx="1">
                  <c:v>-1.07</c:v>
                </c:pt>
                <c:pt idx="2">
                  <c:v>-0.85</c:v>
                </c:pt>
                <c:pt idx="3">
                  <c:v>-1.1499999999999999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53-4DF0-B6DE-51BC9D8D7F56}"/>
            </c:ext>
          </c:extLst>
        </c:ser>
        <c:ser>
          <c:idx val="3"/>
          <c:order val="3"/>
          <c:tx>
            <c:strRef>
              <c:f>'flux rates (2)'!$B$10</c:f>
              <c:strCache>
                <c:ptCount val="1"/>
                <c:pt idx="0">
                  <c:v>adiY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(2)'!$C$6:$F$6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(2)'!$C$10:$F$10</c:f>
              <c:numCache>
                <c:formatCode>General</c:formatCode>
                <c:ptCount val="4"/>
                <c:pt idx="0">
                  <c:v>-2.0099999999999998</c:v>
                </c:pt>
                <c:pt idx="1">
                  <c:v>-1.37</c:v>
                </c:pt>
                <c:pt idx="2">
                  <c:v>-4.24</c:v>
                </c:pt>
                <c:pt idx="3">
                  <c:v>-0.77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C53-4DF0-B6DE-51BC9D8D7F56}"/>
            </c:ext>
          </c:extLst>
        </c:ser>
        <c:ser>
          <c:idx val="4"/>
          <c:order val="4"/>
          <c:tx>
            <c:strRef>
              <c:f>'flux rates (2)'!$B$11</c:f>
              <c:strCache>
                <c:ptCount val="1"/>
                <c:pt idx="0">
                  <c:v>gadEcadCadiY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(2)'!$C$6:$F$6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(2)'!$C$11:$F$11</c:f>
              <c:numCache>
                <c:formatCode>General</c:formatCode>
                <c:ptCount val="4"/>
                <c:pt idx="0">
                  <c:v>-3.3</c:v>
                </c:pt>
                <c:pt idx="1">
                  <c:v>-1.04</c:v>
                </c:pt>
                <c:pt idx="2">
                  <c:v>-4.76</c:v>
                </c:pt>
                <c:pt idx="3">
                  <c:v>-0.53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1C53-4DF0-B6DE-51BC9D8D7F5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0682991"/>
        <c:axId val="1850683823"/>
      </c:barChart>
      <c:catAx>
        <c:axId val="18506829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3823"/>
        <c:crosses val="autoZero"/>
        <c:auto val="1"/>
        <c:lblAlgn val="ctr"/>
        <c:lblOffset val="100"/>
        <c:noMultiLvlLbl val="0"/>
      </c:catAx>
      <c:valAx>
        <c:axId val="18506838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Chloride flux rate, mM min-1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29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1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'flux rates (3)'!$B$7</c:f>
              <c:strCache>
                <c:ptCount val="1"/>
                <c:pt idx="0">
                  <c:v>MG 1655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(3)'!$C$6:$F$6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(3)'!$C$7:$F$7</c:f>
              <c:numCache>
                <c:formatCode>0.000</c:formatCode>
                <c:ptCount val="4"/>
                <c:pt idx="0">
                  <c:v>-8.8999999999999996E-2</c:v>
                </c:pt>
                <c:pt idx="1">
                  <c:v>-8.7100000000000011E-2</c:v>
                </c:pt>
                <c:pt idx="2">
                  <c:v>-5.2899999999999996E-2</c:v>
                </c:pt>
                <c:pt idx="3">
                  <c:v>-3.8350000000000002E-2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716-4B8C-A91F-A31E1141C7CD}"/>
            </c:ext>
          </c:extLst>
        </c:ser>
        <c:ser>
          <c:idx val="1"/>
          <c:order val="1"/>
          <c:tx>
            <c:strRef>
              <c:f>'flux rates (3)'!$B$8</c:f>
              <c:strCache>
                <c:ptCount val="1"/>
                <c:pt idx="0">
                  <c:v>cadC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(3)'!$C$6:$F$6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(3)'!$C$8:$F$8</c:f>
              <c:numCache>
                <c:formatCode>0.000</c:formatCode>
                <c:ptCount val="4"/>
                <c:pt idx="0">
                  <c:v>-5.3400000000000003E-2</c:v>
                </c:pt>
                <c:pt idx="1">
                  <c:v>-0.11825000000000001</c:v>
                </c:pt>
                <c:pt idx="2">
                  <c:v>-6.3850000000000004E-2</c:v>
                </c:pt>
                <c:pt idx="3">
                  <c:v>-6.8350000000000008E-2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716-4B8C-A91F-A31E1141C7CD}"/>
            </c:ext>
          </c:extLst>
        </c:ser>
        <c:ser>
          <c:idx val="2"/>
          <c:order val="2"/>
          <c:tx>
            <c:strRef>
              <c:f>'flux rates (3)'!$B$9</c:f>
              <c:strCache>
                <c:ptCount val="1"/>
                <c:pt idx="0">
                  <c:v>gadE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(3)'!$C$6:$F$6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(3)'!$C$9:$F$9</c:f>
              <c:numCache>
                <c:formatCode>0.000</c:formatCode>
                <c:ptCount val="4"/>
                <c:pt idx="0">
                  <c:v>-8.6999999999999994E-3</c:v>
                </c:pt>
                <c:pt idx="1">
                  <c:v>-2.0533333333333334E-2</c:v>
                </c:pt>
                <c:pt idx="2">
                  <c:v>-6.6349999999999992E-2</c:v>
                </c:pt>
                <c:pt idx="3">
                  <c:v>-2.2799999999999997E-2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716-4B8C-A91F-A31E1141C7CD}"/>
            </c:ext>
          </c:extLst>
        </c:ser>
        <c:ser>
          <c:idx val="3"/>
          <c:order val="3"/>
          <c:tx>
            <c:strRef>
              <c:f>'flux rates (3)'!$B$10</c:f>
              <c:strCache>
                <c:ptCount val="1"/>
                <c:pt idx="0">
                  <c:v>adiY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(3)'!$C$6:$F$6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(3)'!$C$10:$F$10</c:f>
              <c:numCache>
                <c:formatCode>0.000</c:formatCode>
                <c:ptCount val="4"/>
                <c:pt idx="0">
                  <c:v>-3.4949999999999995E-2</c:v>
                </c:pt>
                <c:pt idx="1">
                  <c:v>-5.3600000000000002E-2</c:v>
                </c:pt>
                <c:pt idx="2">
                  <c:v>-3.7900000000000003E-2</c:v>
                </c:pt>
                <c:pt idx="3">
                  <c:v>-5.96E-2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716-4B8C-A91F-A31E1141C7CD}"/>
            </c:ext>
          </c:extLst>
        </c:ser>
        <c:ser>
          <c:idx val="4"/>
          <c:order val="4"/>
          <c:tx>
            <c:strRef>
              <c:f>'flux rates (3)'!$B$11</c:f>
              <c:strCache>
                <c:ptCount val="1"/>
                <c:pt idx="0">
                  <c:v>gadEcadCadiY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'flux rates (3)'!$C$6:$F$6</c:f>
              <c:strCache>
                <c:ptCount val="4"/>
                <c:pt idx="0">
                  <c:v> pH 7.6 </c:v>
                </c:pt>
                <c:pt idx="1">
                  <c:v> pH 6.5 </c:v>
                </c:pt>
                <c:pt idx="2">
                  <c:v> pH 5.8 </c:v>
                </c:pt>
                <c:pt idx="3">
                  <c:v> pH 5.4 </c:v>
                </c:pt>
              </c:strCache>
            </c:strRef>
          </c:cat>
          <c:val>
            <c:numRef>
              <c:f>'flux rates (3)'!$C$11:$F$11</c:f>
              <c:numCache>
                <c:formatCode>0.000</c:formatCode>
                <c:ptCount val="4"/>
                <c:pt idx="0">
                  <c:v>-3.8875E-2</c:v>
                </c:pt>
                <c:pt idx="1">
                  <c:v>-0.02</c:v>
                </c:pt>
                <c:pt idx="2">
                  <c:v>-5.0833333333333335E-2</c:v>
                </c:pt>
                <c:pt idx="3">
                  <c:v>-3.4500000000000003E-2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716-4B8C-A91F-A31E1141C7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50682991"/>
        <c:axId val="1850683823"/>
      </c:barChart>
      <c:catAx>
        <c:axId val="185068299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high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3823"/>
        <c:crosses val="autoZero"/>
        <c:auto val="1"/>
        <c:lblAlgn val="ctr"/>
        <c:lblOffset val="100"/>
        <c:noMultiLvlLbl val="0"/>
      </c:catAx>
      <c:valAx>
        <c:axId val="185068382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/>
                  <a:t>Potassium flux rate, mM min-1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1" i="0" u="none" strike="noStrike" kern="1200" baseline="0">
                  <a:solidFill>
                    <a:schemeClr val="tx1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defRPr>
              </a:pPr>
              <a:endParaRPr lang="en-US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  <c:crossAx val="185068299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200" b="1" i="1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1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>
          <a:solidFill>
            <a:schemeClr val="tx1"/>
          </a:solidFill>
          <a:latin typeface="Times New Roman" panose="02020603050405020304" pitchFamily="18" charset="0"/>
          <a:cs typeface="Times New Roman" panose="02020603050405020304" pitchFamily="18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image" Target="../media/image11.emf"/><Relationship Id="rId4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487AC-97AA-4335-BEB3-7F25289955F8}" type="datetimeFigureOut">
              <a:rPr lang="en-US" smtClean="0"/>
              <a:t>5/14/2026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1C9B7-7D13-42F4-BDAD-C33C6FFCE9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714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CCA18-705E-4682-AFA8-87A4C7660E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42CA49-72DC-4610-88F8-542991A75D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64786-D29B-4873-9F49-20AF2F7C4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FCD38-4946-40B3-8957-70162E38E117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E566-6CA2-4060-921B-050E46FB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462C2-3C24-4FBC-87E7-E4C1C039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25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EEF93-C58A-4A33-AE82-D2D7C417E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591ADB-2E04-4E0C-8933-3D2F146909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F2249C-1B7E-48D9-997A-D7037FBC2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8BA3E-BDDF-47E1-9B80-355C50F2BE12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0643DF-BA8D-4927-A698-15F6F75A7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64271A-FE90-4B69-88A8-B479B0CE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96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0DF33-7CEA-4AA6-A4EE-9A047139A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C230A-83B4-4DD5-AF69-32B26F5784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B6909-831A-43FC-ACF0-D72CDD4D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D3197-2EA7-4A06-8834-3B97E20B697A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C2634D-CCD9-4019-A64A-D9CEE17BD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59BCB8-4438-4B11-A207-1EFF3A670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952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39011D-BF80-4D16-BBE2-435278F22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6E78E-5A08-46CE-BC04-26AC2E6E6C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D404D6-1816-4A2A-8D3C-74656B0602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04A7AA-478F-4651-BE38-A7C23A855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0A37-DF8C-4491-8BAC-063427AB9013}" type="datetime1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8D19F-FD02-4ADE-80A2-3B7AB6FAB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BA6EE-05BA-45CE-BC14-8B7CB0D7C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976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215F2-44CC-40AF-8551-8146A94E9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479FA1-8CA6-4A7E-9EF8-DD4792304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83FE34-6A68-48B0-8E85-216AFDF52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D96243-355B-489B-8C46-6FECA4837A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B082CA-D5ED-4758-9A2C-FE8A3AFA78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0E2DC0-3B52-4C18-B338-06B9F6ECF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EDF5C-4997-439D-AF15-C5402A12C1E5}" type="datetime1">
              <a:rPr lang="en-US" smtClean="0"/>
              <a:t>5/14/2026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EBCD16-C84C-4C58-8073-88B693664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EE2D11-D5CD-4C7E-8FA4-1A1A8A2AE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805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6926B-DD10-4935-802E-3AF2F23E1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0E3320-C63A-4545-B648-1307962E4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54B33-3402-46B5-AD60-B42F735D835D}" type="datetime1">
              <a:rPr lang="en-US" smtClean="0"/>
              <a:t>5/14/2026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124504-1F18-43B8-A9D6-3CBAD7AE8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9C8CD6-583A-4CE3-85B5-AD35A9FCC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873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9BBB7C-2149-49E6-BCA0-8D5F9B69C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30FC8-D4AF-4651-B863-9F4DAA0DDCF5}" type="datetime1">
              <a:rPr lang="en-US" smtClean="0"/>
              <a:t>5/14/2026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02CF3C2-82E3-4F13-8356-F8BE3BADB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E6D246-3091-44E8-A9B6-179B02350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380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BA0C8-8BD6-4920-821D-8C6C90ABF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2187E-3812-4671-AA86-68AD7D823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88F0D9-A149-4880-8E06-06C16E612C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91315-2760-4732-8AEA-E9AA891DE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58582-91D8-4AD3-9255-1DC5427407FE}" type="datetime1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C4DC58-E305-4FCF-825D-7AAE73894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B3A5D4-7C29-424B-B882-D4E51C2FD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7611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87DF9-5210-437C-AD7F-58E177A16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A696AC-6CEB-451B-B217-29D55E615B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DB176B-94FE-4B29-829E-FE80071976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85022A-51FB-416B-AD86-930F76E7B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3EAB8-4A81-4225-A964-E6FC0A17D2F8}" type="datetime1">
              <a:rPr lang="en-US" smtClean="0"/>
              <a:t>5/14/2026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DC47B1-8C3D-4B14-8AE7-248D92313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8E6155-099D-4A80-B017-DEFB169BC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394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1B70A-DF7D-44DB-B6B0-D5D467698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C17C98-6AE3-4E99-8904-BECEEA720C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21533-8BDB-4FF2-9260-310CA3333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17BF5-6E98-4BA1-AE08-C695E09E9F3C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1CF03-0BC6-4823-947C-6063C73C5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546091-FE2F-4610-92CD-4414D926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695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C31FDD-0BED-4537-84EC-D0807F0FA7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B21FC-E034-4739-AA88-AD9352107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AC8267-F005-43BD-80F8-09EF9DEB50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7173D-D30D-44F4-AA0A-93873235C15B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C0B6A-7251-4C7C-89DE-CB552860D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874E22-FF2A-4797-8E5B-9695A46FB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322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A98172-9A88-4651-B583-791AE68605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37A46-804E-49B0-B75C-2766F51DAF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B518E-0EB6-4026-BE52-938E703511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887F-965B-4497-B48A-E34EDD7BE132}" type="datetime1">
              <a:rPr lang="en-US" smtClean="0"/>
              <a:t>5/14/2026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A9B6B9-0181-481E-9225-276001A905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8C5C70-E7AE-4287-AB16-1671860696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E7D703-164A-4F4E-8657-5C60474615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61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14.emf"/><Relationship Id="rId4" Type="http://schemas.openxmlformats.org/officeDocument/2006/relationships/image" Target="../media/image11.emf"/><Relationship Id="rId9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D5B56F-4712-4EB5-A2C7-2FB0A78AC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153" y="307035"/>
            <a:ext cx="2469094" cy="117663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D97C75-1173-4F6E-AD6D-1642C33357F8}"/>
              </a:ext>
            </a:extLst>
          </p:cNvPr>
          <p:cNvSpPr txBox="1"/>
          <p:nvPr/>
        </p:nvSpPr>
        <p:spPr>
          <a:xfrm>
            <a:off x="2002209" y="3605234"/>
            <a:ext cx="7905751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Թթվակայուն համակարգերի կենսաէներգետիկական բնութագրերը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Escherichia coli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y-AM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բակտերիաներում</a:t>
            </a:r>
            <a:endParaRPr lang="en-US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3FCCB9-71A8-452F-9BCE-FBCF496C9AEC}"/>
              </a:ext>
            </a:extLst>
          </p:cNvPr>
          <p:cNvSpPr txBox="1"/>
          <p:nvPr/>
        </p:nvSpPr>
        <p:spPr>
          <a:xfrm>
            <a:off x="8644981" y="5169245"/>
            <a:ext cx="29017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y-AM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Հեղինե Գևորգյան</a:t>
            </a:r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hy-AM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կ․գ․թ․</a:t>
            </a:r>
            <a:endParaRPr lang="en-US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hy-AM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Գիտաշխատող,</a:t>
            </a:r>
          </a:p>
          <a:p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heghine.gevorgyan@ysu.am</a:t>
            </a:r>
            <a:endParaRPr lang="en-US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Տեղի կունենա «Առաջընթաց՝ արդյունավետ գիտությամբ. ԱԱԳ-2026» ամենամյա գիտաժողովը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597" y="189885"/>
            <a:ext cx="1760772" cy="117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25392" y="90886"/>
            <a:ext cx="1773880" cy="177388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D97C75-1173-4F6E-AD6D-1642C33357F8}"/>
              </a:ext>
            </a:extLst>
          </p:cNvPr>
          <p:cNvSpPr txBox="1"/>
          <p:nvPr/>
        </p:nvSpPr>
        <p:spPr>
          <a:xfrm>
            <a:off x="2190108" y="1789542"/>
            <a:ext cx="790575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hy-AM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Երևանի պետական համալսարան</a:t>
            </a:r>
          </a:p>
          <a:p>
            <a:pPr algn="ctr">
              <a:lnSpc>
                <a:spcPct val="115000"/>
              </a:lnSpc>
            </a:pPr>
            <a:r>
              <a:rPr lang="hy-AM" sz="16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Կենսաբանության ԳՀԻ</a:t>
            </a:r>
          </a:p>
          <a:p>
            <a:pPr algn="ctr">
              <a:lnSpc>
                <a:spcPct val="115000"/>
              </a:lnSpc>
            </a:pPr>
            <a:r>
              <a:rPr lang="hy-AM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Մանրէաբանության, կենսաէներգետիկայի և կենսատեխնոլոգիայի լաբորատորիա</a:t>
            </a:r>
          </a:p>
          <a:p>
            <a:pPr algn="ctr"/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24WS-1F018 </a:t>
            </a:r>
            <a:r>
              <a:rPr lang="hy-AM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Կին </a:t>
            </a:r>
            <a:r>
              <a:rPr lang="hy-AM" sz="16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ղեկավարների առաջխաղացման </a:t>
            </a:r>
            <a:r>
              <a:rPr lang="hy-AM" sz="1600" b="1" dirty="0">
                <a:latin typeface="Times New Roman" panose="02020603050405020304" pitchFamily="18" charset="0"/>
                <a:ea typeface="Calibri" panose="020F0502020204030204" pitchFamily="34" charset="0"/>
              </a:rPr>
              <a:t>2024 թ․ ծրագիր</a:t>
            </a:r>
            <a:endParaRPr lang="hy-AM" sz="1600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endParaRPr lang="en-US" sz="1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39796" y="6313951"/>
            <a:ext cx="1630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y-AM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Դիլիջան 2026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4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957" y="1053539"/>
            <a:ext cx="6848273" cy="49002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1578" y="316308"/>
            <a:ext cx="39070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acid resistance important?</a:t>
            </a:r>
          </a:p>
        </p:txBody>
      </p:sp>
      <p:sp>
        <p:nvSpPr>
          <p:cNvPr id="4" name="Rectangle 3"/>
          <p:cNvSpPr/>
          <p:nvPr/>
        </p:nvSpPr>
        <p:spPr>
          <a:xfrm>
            <a:off x="175097" y="6482134"/>
            <a:ext cx="119455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Li, Z.; Huang, Z.; </a:t>
            </a:r>
            <a:r>
              <a:rPr lang="en-US" sz="1200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P. Response of </a:t>
            </a:r>
            <a:r>
              <a:rPr lang="en-US" sz="12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Escherichia coli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to Acid Stress: Mechanisms and Applications—A Narrative Review. </a:t>
            </a:r>
            <a:r>
              <a:rPr lang="en-US" sz="12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Microorganisms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12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1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1774.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6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38C724-E256-416D-9964-B55B775114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49" r="4028"/>
          <a:stretch/>
        </p:blipFill>
        <p:spPr>
          <a:xfrm>
            <a:off x="96022" y="1121456"/>
            <a:ext cx="8012784" cy="49303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51578" y="316308"/>
            <a:ext cx="48095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cid resistance systems in </a:t>
            </a:r>
            <a:r>
              <a:rPr lang="en-US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Escherichia coli</a:t>
            </a:r>
            <a:endParaRPr lang="en-US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456845"/>
            <a:ext cx="1235412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Schwarz J, Schumacher K,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Brameyer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S, Jung K. Bacterial battle against acidity. FEMS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Microbiol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Rev. 2022 Nov 2;46(6):fuac037</a:t>
            </a:r>
          </a:p>
        </p:txBody>
      </p:sp>
      <p:sp>
        <p:nvSpPr>
          <p:cNvPr id="5" name="Rectangle 4"/>
          <p:cNvSpPr/>
          <p:nvPr/>
        </p:nvSpPr>
        <p:spPr>
          <a:xfrm>
            <a:off x="8108806" y="2336374"/>
            <a:ext cx="391323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AR1 </a:t>
            </a:r>
            <a:r>
              <a:rPr lang="en-US" dirty="0" smtClean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hy-AM" dirty="0" smtClean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glucose-repressed</a:t>
            </a:r>
            <a:r>
              <a:rPr lang="en-US" dirty="0" smtClean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 </a:t>
            </a:r>
          </a:p>
          <a:p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AR2 - glutamate–dependent Gad system </a:t>
            </a:r>
          </a:p>
          <a:p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AR3 - arginine-dependent </a:t>
            </a:r>
            <a:r>
              <a:rPr lang="en-US" dirty="0" err="1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system </a:t>
            </a:r>
          </a:p>
          <a:p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AR4 - lysine-dependent Cad system </a:t>
            </a:r>
          </a:p>
          <a:p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AR5 - ornithine-dependent </a:t>
            </a:r>
            <a:r>
              <a:rPr lang="en-US" dirty="0" err="1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Orn</a:t>
            </a:r>
            <a:r>
              <a:rPr lang="en-US" dirty="0">
                <a:solidFill>
                  <a:srgbClr val="2A2A2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system</a:t>
            </a:r>
            <a:endParaRPr lang="hy-AM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88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researchgate.net/profile/Michael-Hippler/publication/343653962/figure/fig1/AS:929995237105666@1598739551633/E-coli-mixed-acid-fermentation-pathways-with-glucose-as-a-carbon-source-End-product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100694"/>
            <a:ext cx="5695296" cy="6211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4843792" y="146038"/>
            <a:ext cx="7929856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Fermentation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79695" y="6311917"/>
            <a:ext cx="551688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05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ACK, acetate kinase; ADH, alcohol dehydrogenase; FHL, </a:t>
            </a:r>
            <a:r>
              <a:rPr lang="en-US" sz="1050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formate</a:t>
            </a:r>
            <a:r>
              <a:rPr lang="en-US" sz="105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hydrogenlyase</a:t>
            </a:r>
            <a:r>
              <a:rPr lang="en-US" sz="105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FRD, fumarate reductase; LDH, lactate dehydrogenase; MDH, malate dehydrogenase; PFL, pyruvate </a:t>
            </a:r>
            <a:r>
              <a:rPr lang="en-US" sz="1050" dirty="0" err="1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formatelyase</a:t>
            </a:r>
            <a:r>
              <a:rPr lang="en-US" sz="105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PPC, phosphoenolpyruvate carboxylase; PTA, phosphotransacetylase; PYK, pyruvate kinase</a:t>
            </a:r>
            <a:endParaRPr lang="en-US" sz="1050" b="0" i="0" dirty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5725" y="6578263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100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Metcalfe GD, Smith TW, </a:t>
            </a:r>
            <a:r>
              <a:rPr lang="en-US" sz="1100" dirty="0" err="1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Hippler</a:t>
            </a:r>
            <a:r>
              <a:rPr lang="en-US" sz="1100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M. Anal </a:t>
            </a:r>
            <a:r>
              <a:rPr lang="en-US" sz="1100" dirty="0" err="1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Bioanal</a:t>
            </a:r>
            <a:r>
              <a:rPr lang="en-US" sz="1100" dirty="0">
                <a:solidFill>
                  <a:srgbClr val="2121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Chem. 2020 Oct;412(26):7307-7319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5573949" y="1140567"/>
            <a:ext cx="6618051" cy="4394471"/>
            <a:chOff x="0" y="1306285"/>
            <a:chExt cx="6662057" cy="4454994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1306285"/>
              <a:ext cx="6662057" cy="4454994"/>
              <a:chOff x="1718589" y="1026178"/>
              <a:chExt cx="7485150" cy="5021683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718589" y="1026178"/>
                <a:ext cx="7485150" cy="5021683"/>
              </a:xfrm>
              <a:prstGeom prst="rect">
                <a:avLst/>
              </a:prstGeom>
            </p:spPr>
          </p:pic>
          <p:cxnSp>
            <p:nvCxnSpPr>
              <p:cNvPr id="9" name="Curved Connector 8"/>
              <p:cNvCxnSpPr/>
              <p:nvPr/>
            </p:nvCxnSpPr>
            <p:spPr>
              <a:xfrm>
                <a:off x="6993653" y="3537020"/>
                <a:ext cx="1225899" cy="271305"/>
              </a:xfrm>
              <a:prstGeom prst="curvedConnector3">
                <a:avLst>
                  <a:gd name="adj1" fmla="val 65574"/>
                </a:avLst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Curved Connector 13"/>
              <p:cNvCxnSpPr/>
              <p:nvPr/>
            </p:nvCxnSpPr>
            <p:spPr>
              <a:xfrm flipV="1">
                <a:off x="7134330" y="3172850"/>
                <a:ext cx="944545" cy="364170"/>
              </a:xfrm>
              <a:prstGeom prst="curvedConnector3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22" name="Curved Connector 21"/>
            <p:cNvCxnSpPr/>
            <p:nvPr/>
          </p:nvCxnSpPr>
          <p:spPr>
            <a:xfrm>
              <a:off x="3151762" y="3533782"/>
              <a:ext cx="942718" cy="200018"/>
            </a:xfrm>
            <a:prstGeom prst="curvedConnector3">
              <a:avLst>
                <a:gd name="adj1" fmla="val 67244"/>
              </a:avLst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Curved Connector 31"/>
            <p:cNvCxnSpPr/>
            <p:nvPr/>
          </p:nvCxnSpPr>
          <p:spPr>
            <a:xfrm flipV="1">
              <a:off x="3195320" y="3159760"/>
              <a:ext cx="756920" cy="330200"/>
            </a:xfrm>
            <a:prstGeom prst="curvedConnector3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44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772758"/>
              </p:ext>
            </p:extLst>
          </p:nvPr>
        </p:nvGraphicFramePr>
        <p:xfrm>
          <a:off x="0" y="453543"/>
          <a:ext cx="5956300" cy="402097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033754">
                  <a:extLst>
                    <a:ext uri="{9D8B030D-6E8A-4147-A177-3AD203B41FA5}">
                      <a16:colId xmlns:a16="http://schemas.microsoft.com/office/drawing/2014/main" val="1556885189"/>
                    </a:ext>
                  </a:extLst>
                </a:gridCol>
                <a:gridCol w="3922546">
                  <a:extLst>
                    <a:ext uri="{9D8B030D-6E8A-4147-A177-3AD203B41FA5}">
                      <a16:colId xmlns:a16="http://schemas.microsoft.com/office/drawing/2014/main" val="1928964619"/>
                    </a:ext>
                  </a:extLst>
                </a:gridCol>
              </a:tblGrid>
              <a:tr h="483288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Strains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Genotype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639583"/>
                  </a:ext>
                </a:extLst>
              </a:tr>
              <a:tr h="6394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MG1655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Wild type, K-12 F</a:t>
                      </a:r>
                      <a:r>
                        <a:rPr lang="en-US" sz="16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λ</a:t>
                      </a:r>
                      <a:r>
                        <a:rPr lang="en-US" sz="1600" baseline="30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ilvG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rfb-50 rph-1</a:t>
                      </a:r>
                      <a:endParaRPr lang="en-US" sz="1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978960"/>
                  </a:ext>
                </a:extLst>
              </a:tr>
              <a:tr h="6394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MG1655 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</a:t>
                      </a:r>
                      <a:r>
                        <a:rPr lang="hy-AM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adiY</a:t>
                      </a:r>
                      <a:endParaRPr lang="en-US" sz="1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frame deletion of 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adiY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MG1655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3683828"/>
                  </a:ext>
                </a:extLst>
              </a:tr>
              <a:tr h="6394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MG1655 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cadC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frame deletion of 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cadC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MG1655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8778204"/>
                  </a:ext>
                </a:extLst>
              </a:tr>
              <a:tr h="639483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MG1655 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∆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gadE</a:t>
                      </a:r>
                      <a:r>
                        <a:rPr lang="en-US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frame deletion of </a:t>
                      </a:r>
                      <a:r>
                        <a:rPr lang="en-US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gadE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MG1655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403256"/>
                  </a:ext>
                </a:extLst>
              </a:tr>
              <a:tr h="966575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MG1655 </a:t>
                      </a:r>
                      <a:r>
                        <a:rPr lang="en-US" sz="1600" i="1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ΔcadCΔadiYΔgadE</a:t>
                      </a:r>
                      <a:endParaRPr lang="en-US" sz="1200" i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frame deletion of </a:t>
                      </a:r>
                      <a:r>
                        <a:rPr lang="en-GB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cadC</a:t>
                      </a:r>
                      <a:r>
                        <a:rPr lang="en-GB" sz="1600" i="1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adiY</a:t>
                      </a: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and </a:t>
                      </a:r>
                      <a:r>
                        <a:rPr lang="en-GB" sz="1600" i="1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gadE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MG1655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403" marR="63403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974965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7218713" y="0"/>
            <a:ext cx="371087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 levels and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coli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strains used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1" t="8257" r="17420" b="41667"/>
          <a:stretch/>
        </p:blipFill>
        <p:spPr>
          <a:xfrm>
            <a:off x="5956300" y="3557085"/>
            <a:ext cx="6066504" cy="3001032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25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7B3F62E-F329-4E1A-A0D3-A1373412B4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944483"/>
              </p:ext>
            </p:extLst>
          </p:nvPr>
        </p:nvGraphicFramePr>
        <p:xfrm>
          <a:off x="6591300" y="951254"/>
          <a:ext cx="5410202" cy="5708626"/>
        </p:xfrm>
        <a:graphic>
          <a:graphicData uri="http://schemas.openxmlformats.org/drawingml/2006/table">
            <a:tbl>
              <a:tblPr firstRow="1" firstCol="1" bandRow="1"/>
              <a:tblGrid>
                <a:gridCol w="1272492">
                  <a:extLst>
                    <a:ext uri="{9D8B030D-6E8A-4147-A177-3AD203B41FA5}">
                      <a16:colId xmlns:a16="http://schemas.microsoft.com/office/drawing/2014/main" val="1724669328"/>
                    </a:ext>
                  </a:extLst>
                </a:gridCol>
                <a:gridCol w="1070242">
                  <a:extLst>
                    <a:ext uri="{9D8B030D-6E8A-4147-A177-3AD203B41FA5}">
                      <a16:colId xmlns:a16="http://schemas.microsoft.com/office/drawing/2014/main" val="4291921179"/>
                    </a:ext>
                  </a:extLst>
                </a:gridCol>
                <a:gridCol w="876419">
                  <a:extLst>
                    <a:ext uri="{9D8B030D-6E8A-4147-A177-3AD203B41FA5}">
                      <a16:colId xmlns:a16="http://schemas.microsoft.com/office/drawing/2014/main" val="930352661"/>
                    </a:ext>
                  </a:extLst>
                </a:gridCol>
                <a:gridCol w="1289348">
                  <a:extLst>
                    <a:ext uri="{9D8B030D-6E8A-4147-A177-3AD203B41FA5}">
                      <a16:colId xmlns:a16="http://schemas.microsoft.com/office/drawing/2014/main" val="659143765"/>
                    </a:ext>
                  </a:extLst>
                </a:gridCol>
                <a:gridCol w="901701">
                  <a:extLst>
                    <a:ext uri="{9D8B030D-6E8A-4147-A177-3AD203B41FA5}">
                      <a16:colId xmlns:a16="http://schemas.microsoft.com/office/drawing/2014/main" val="2987079803"/>
                    </a:ext>
                  </a:extLst>
                </a:gridCol>
              </a:tblGrid>
              <a:tr h="17993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MG1655</a:t>
                      </a:r>
                      <a:endParaRPr lang="en-US" sz="12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Specific growth rate</a:t>
                      </a:r>
                      <a:endParaRPr lang="en-US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µ (h</a:t>
                      </a:r>
                      <a:r>
                        <a:rPr lang="en-US" sz="1400" b="1" baseline="300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Initial​ </a:t>
                      </a:r>
                      <a:r>
                        <a:rPr lang="en-US" sz="1400" b="1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</a:t>
                      </a:r>
                      <a:r>
                        <a:rPr lang="en-US" sz="1400" b="1" baseline="-25000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</a:t>
                      </a:r>
                      <a:endParaRPr lang="en-US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</a:t>
                      </a:r>
                      <a:r>
                        <a:rPr lang="en-US" sz="1400" b="1" baseline="-25000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</a:t>
                      </a: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after 3.5 h of the fermentative growth</a:t>
                      </a:r>
                      <a:endParaRPr lang="en-US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ΔpH</a:t>
                      </a:r>
                      <a:r>
                        <a:rPr lang="en-US" sz="1400" b="1" baseline="-25000" dirty="0" err="1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</a:t>
                      </a:r>
                      <a:r>
                        <a:rPr lang="en-US" sz="14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​ after growth</a:t>
                      </a:r>
                      <a:endParaRPr lang="en-US" sz="12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606211"/>
                  </a:ext>
                </a:extLst>
              </a:tr>
              <a:tr h="9832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 acid stress</a:t>
                      </a:r>
                      <a:endParaRPr lang="en-US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0.52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7.6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6.5 ± 0.02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-1.1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2386339"/>
                  </a:ext>
                </a:extLst>
              </a:tr>
              <a:tr h="9271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Mild acid stress</a:t>
                      </a:r>
                      <a:endParaRPr lang="en-US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0.47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6.5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5.4 ± 0.02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-1.1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09124313"/>
                  </a:ext>
                </a:extLst>
              </a:tr>
              <a:tr h="612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Moderate acid stress</a:t>
                      </a:r>
                      <a:endParaRPr lang="en-US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0.22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5.8</a:t>
                      </a:r>
                      <a:endParaRPr lang="en-US" sz="1800" b="1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5.0 ± 0.02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-0.8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3911699"/>
                  </a:ext>
                </a:extLst>
              </a:tr>
              <a:tr h="612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Sublethal</a:t>
                      </a:r>
                      <a:r>
                        <a:rPr lang="en-US" sz="1600" b="1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1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acid stress</a:t>
                      </a:r>
                      <a:endParaRPr lang="en-US" sz="1400" b="1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0.16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5.4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5.1 ± 0.02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644C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-0.3</a:t>
                      </a:r>
                      <a:endParaRPr lang="en-US" sz="1800" b="1" dirty="0">
                        <a:solidFill>
                          <a:srgbClr val="644C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09288306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00" y="1759351"/>
            <a:ext cx="6333450" cy="40999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27859" y="1003424"/>
            <a:ext cx="28456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Escherichia coli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MG1655</a:t>
            </a:r>
          </a:p>
        </p:txBody>
      </p:sp>
      <p:sp>
        <p:nvSpPr>
          <p:cNvPr id="5" name="Oval 4"/>
          <p:cNvSpPr/>
          <p:nvPr/>
        </p:nvSpPr>
        <p:spPr>
          <a:xfrm>
            <a:off x="2473349" y="3553428"/>
            <a:ext cx="327724" cy="152785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79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546" y="161083"/>
            <a:ext cx="6221730" cy="66421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2208179" y="1828800"/>
            <a:ext cx="252919" cy="2529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2149813" y="3048000"/>
            <a:ext cx="252919" cy="2529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62782" y="4419600"/>
            <a:ext cx="252919" cy="2529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162783" y="5642043"/>
            <a:ext cx="252919" cy="25291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1429966" y="1955259"/>
            <a:ext cx="535021" cy="12646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1429966" y="3237689"/>
            <a:ext cx="535021" cy="12646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1429966" y="4609289"/>
            <a:ext cx="535021" cy="12646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1429966" y="5917659"/>
            <a:ext cx="535021" cy="12646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05973" y="1828801"/>
            <a:ext cx="207523" cy="49611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6476320" y="2189755"/>
            <a:ext cx="54993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proton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flux was decreased as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 increases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hy-AM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ΔpH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depends on acid stress: a gradual increase from no acid stress to moderate acid stress conditions, then a decrease under severe acid stress conditions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hy-AM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During fermentation,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Δp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mainly regulated by the chemical component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ΔpH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hy-AM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01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9994" y="0"/>
            <a:ext cx="1905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acid stress</a:t>
            </a: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(pH 7.6)</a:t>
            </a: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274427"/>
              </p:ext>
            </p:extLst>
          </p:nvPr>
        </p:nvGraphicFramePr>
        <p:xfrm>
          <a:off x="0" y="824131"/>
          <a:ext cx="3352800" cy="53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14" name="Prism 8" r:id="rId3" imgW="5296727" imgH="8411583" progId="Prism8.Document">
                  <p:embed/>
                </p:oleObj>
              </mc:Choice>
              <mc:Fallback>
                <p:oleObj name="Prism 8" r:id="rId3" imgW="5296727" imgH="8411583" progId="Prism8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824131"/>
                        <a:ext cx="3352800" cy="5322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6283821"/>
              </p:ext>
            </p:extLst>
          </p:nvPr>
        </p:nvGraphicFramePr>
        <p:xfrm>
          <a:off x="3244776" y="862697"/>
          <a:ext cx="3148951" cy="5265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15" name="Prism 8" r:id="rId5" imgW="5109191" imgH="8542609" progId="Prism8.Document">
                  <p:embed/>
                </p:oleObj>
              </mc:Choice>
              <mc:Fallback>
                <p:oleObj name="Prism 8" r:id="rId5" imgW="5109191" imgH="8542609" progId="Prism8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244776" y="862697"/>
                        <a:ext cx="3148951" cy="52657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1547633"/>
              </p:ext>
            </p:extLst>
          </p:nvPr>
        </p:nvGraphicFramePr>
        <p:xfrm>
          <a:off x="6162564" y="862697"/>
          <a:ext cx="3237126" cy="5170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16" name="Prism 8" r:id="rId7" imgW="4851824" imgH="7757893" progId="Prism8.Document">
                  <p:embed/>
                </p:oleObj>
              </mc:Choice>
              <mc:Fallback>
                <p:oleObj name="Prism 8" r:id="rId7" imgW="4851824" imgH="7757893" progId="Prism8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62564" y="862697"/>
                        <a:ext cx="3237126" cy="517026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2374195"/>
              </p:ext>
            </p:extLst>
          </p:nvPr>
        </p:nvGraphicFramePr>
        <p:xfrm>
          <a:off x="9203491" y="824131"/>
          <a:ext cx="3112489" cy="508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17" name="Prism 8" r:id="rId9" imgW="5036120" imgH="8231602" progId="Prism8.Document">
                  <p:embed/>
                </p:oleObj>
              </mc:Choice>
              <mc:Fallback>
                <p:oleObj name="Prism 8" r:id="rId9" imgW="5036120" imgH="8231602" progId="Prism8.Document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203491" y="824131"/>
                        <a:ext cx="3112489" cy="5082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1"/>
          <p:cNvSpPr/>
          <p:nvPr/>
        </p:nvSpPr>
        <p:spPr>
          <a:xfrm>
            <a:off x="3619184" y="26302"/>
            <a:ext cx="1905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</a:t>
            </a: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(pH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6.5)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382552" y="41394"/>
            <a:ext cx="2097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Modeate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</a:t>
            </a: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(pH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5.8)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338427" y="37355"/>
            <a:ext cx="26071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Sublethal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</a:t>
            </a:r>
          </a:p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(pH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5.4)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9505" y="1033120"/>
            <a:ext cx="11786118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system has a crucial role in regulating </a:t>
            </a: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by maintaining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1600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</a:t>
            </a:r>
            <a:r>
              <a:rPr lang="en-US" sz="16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 acid stress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condition. This system is involved in the proton efflux via efficient energy transduction and its function is likely not associated with membrane integrity. </a:t>
            </a:r>
            <a:endParaRPr lang="hy-AM" sz="1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 </a:t>
            </a:r>
            <a:r>
              <a:rPr lang="en-GB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mild acid stress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1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1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Adi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system demonstrated a significant role in </a:t>
            </a: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homeostasis. A key observation was that the increase in </a:t>
            </a: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ΔpH</a:t>
            </a:r>
            <a:r>
              <a:rPr lang="en-GB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en-US" sz="16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ΔadiY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mutant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compensated for the decrease in 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ΔΨ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maintaining </a:t>
            </a:r>
            <a:r>
              <a:rPr lang="en-GB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unchanged.</a:t>
            </a:r>
            <a:r>
              <a:rPr lang="en-GB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hy-AM" sz="1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moderate acid stress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Cad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system was essential for the regulation of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its function in the efflux of protons occurred via efficient energy transduction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hy-AM" sz="16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significant finding was the simultaneous increases in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</a:t>
            </a:r>
            <a:r>
              <a:rPr lang="en-US" sz="1600" baseline="-25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ΔpH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J</a:t>
            </a:r>
            <a:r>
              <a:rPr lang="en-US" sz="16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16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C</a:t>
            </a:r>
            <a:r>
              <a:rPr lang="en-US" sz="16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lang="en-US" sz="1600" baseline="30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 all single mutants, when bacteria were grown under </a:t>
            </a:r>
            <a:r>
              <a:rPr lang="en-US" sz="16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sublethal</a:t>
            </a:r>
            <a:r>
              <a:rPr lang="en-US" sz="1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acid stress 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condition. It is suggested that AR systems do not function redundantly; rather, they serve distinct, pH-optimized roles in </a:t>
            </a:r>
            <a:r>
              <a:rPr lang="en-US" sz="1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Δp</a:t>
            </a:r>
            <a:r>
              <a:rPr lang="en-US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regulation</a:t>
            </a:r>
            <a:r>
              <a:rPr lang="en-US" sz="1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1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5735235"/>
            <a:ext cx="11945567" cy="11159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b="1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Gevorgyan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H., </a:t>
            </a:r>
            <a:r>
              <a:rPr lang="en-US" b="1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Abaghyan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T., </a:t>
            </a:r>
            <a:r>
              <a:rPr lang="en-US" b="1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Hakobyan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S., </a:t>
            </a:r>
            <a:r>
              <a:rPr lang="en-US" b="1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Brameyer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S., Jung K., </a:t>
            </a:r>
            <a:r>
              <a:rPr lang="en-US" b="1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Trchounian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K.,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Role of 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 coli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acid resistance systems 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proton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motive force formation during 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fermentation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Biophysical </a:t>
            </a: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Reports, Decision in Process.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66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1668792" y="0"/>
            <a:ext cx="91008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 flux kinetics during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fermentation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coli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 1655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4874261"/>
              </p:ext>
            </p:extLst>
          </p:nvPr>
        </p:nvGraphicFramePr>
        <p:xfrm>
          <a:off x="257810" y="669258"/>
          <a:ext cx="5584190" cy="30391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4036359"/>
              </p:ext>
            </p:extLst>
          </p:nvPr>
        </p:nvGraphicFramePr>
        <p:xfrm>
          <a:off x="6350000" y="829310"/>
          <a:ext cx="5462270" cy="27774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5352410"/>
              </p:ext>
            </p:extLst>
          </p:nvPr>
        </p:nvGraphicFramePr>
        <p:xfrm>
          <a:off x="257810" y="4025900"/>
          <a:ext cx="558419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0616915"/>
              </p:ext>
            </p:extLst>
          </p:nvPr>
        </p:nvGraphicFramePr>
        <p:xfrm>
          <a:off x="6350000" y="4025900"/>
          <a:ext cx="546227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50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1148092" y="0"/>
            <a:ext cx="99009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 flux kinetics during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aerobic respiration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coli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 1655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81021458"/>
              </p:ext>
            </p:extLst>
          </p:nvPr>
        </p:nvGraphicFramePr>
        <p:xfrm>
          <a:off x="-393700" y="732155"/>
          <a:ext cx="6197600" cy="28422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9042964"/>
              </p:ext>
            </p:extLst>
          </p:nvPr>
        </p:nvGraphicFramePr>
        <p:xfrm>
          <a:off x="6311900" y="764530"/>
          <a:ext cx="5600700" cy="27152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8028534"/>
              </p:ext>
            </p:extLst>
          </p:nvPr>
        </p:nvGraphicFramePr>
        <p:xfrm>
          <a:off x="254000" y="3848100"/>
          <a:ext cx="55499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53388"/>
              </p:ext>
            </p:extLst>
          </p:nvPr>
        </p:nvGraphicFramePr>
        <p:xfrm>
          <a:off x="6311900" y="3778255"/>
          <a:ext cx="5499100" cy="28828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75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1148092" y="0"/>
            <a:ext cx="99009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Ion flux rates during fermentation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1506947"/>
              </p:ext>
            </p:extLst>
          </p:nvPr>
        </p:nvGraphicFramePr>
        <p:xfrm>
          <a:off x="317500" y="9906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0167151"/>
              </p:ext>
            </p:extLst>
          </p:nvPr>
        </p:nvGraphicFramePr>
        <p:xfrm>
          <a:off x="6477000" y="9906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20124673"/>
              </p:ext>
            </p:extLst>
          </p:nvPr>
        </p:nvGraphicFramePr>
        <p:xfrm>
          <a:off x="3397250" y="3733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Rectangle 5"/>
          <p:cNvSpPr/>
          <p:nvPr/>
        </p:nvSpPr>
        <p:spPr>
          <a:xfrm>
            <a:off x="717755" y="1425476"/>
            <a:ext cx="10019071" cy="34163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rate of ion fluxes decreases with increasing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system plays an important role in maintaining potassium homeostasis, and the lack of potassium uptake in this mutant led to increased proton and chloride ion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flux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absence of acid stress and under mild acid stress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system plays an important role in maintaining potassium homeostasis under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moderate and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sublethal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stress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Proton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efflux through the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system is regulated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chloride ion flux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moderate and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sublethal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acid stress.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41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95A8BF-8B46-496A-B6A7-4E4BBEF29782}"/>
              </a:ext>
            </a:extLst>
          </p:cNvPr>
          <p:cNvSpPr/>
          <p:nvPr/>
        </p:nvSpPr>
        <p:spPr>
          <a:xfrm>
            <a:off x="1668792" y="0"/>
            <a:ext cx="9100808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generation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808" y="1061883"/>
            <a:ext cx="5156218" cy="420319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035" y="6014488"/>
            <a:ext cx="437997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Gevorgyan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H,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Poladyan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A,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Trchounian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K,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Vassilian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Proton conductance and regulation of proton/potassium fluxes in </a:t>
            </a:r>
            <a:r>
              <a:rPr lang="en-US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Escherichia coli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FhlA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-lacking cells during fermentation of mixed carbon sources. Arch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Biochem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Biophys</a:t>
            </a:r>
            <a:r>
              <a:rPr lang="en-US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2024 May;755:109999.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12</a:t>
            </a:fld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716" y="1557860"/>
            <a:ext cx="6171466" cy="41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8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07804" y="795019"/>
            <a:ext cx="5858054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Outside 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project</a:t>
            </a:r>
            <a:endParaRPr lang="en-US" b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quantify promoter activity of key AR regulating genes.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determine gene expression profiles under acid stress.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assess the functional activity of Gad, Cad, and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Adi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systems. 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0" y="-35978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Future work</a:t>
            </a: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46333" y="795019"/>
            <a:ext cx="6061471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During the project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Glucose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utilization and fermentation end-products generation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Formate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dehydrogenase and hydrogenase activities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Hydrogen production rate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Proton ATPase activity</a:t>
            </a: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A992AC3E-2B2A-4981-AE43-480A5F8F3627}"/>
              </a:ext>
            </a:extLst>
          </p:cNvPr>
          <p:cNvGrpSpPr/>
          <p:nvPr/>
        </p:nvGrpSpPr>
        <p:grpSpPr>
          <a:xfrm>
            <a:off x="7810807" y="2582781"/>
            <a:ext cx="4233709" cy="4275219"/>
            <a:chOff x="6184068" y="231506"/>
            <a:chExt cx="6007932" cy="6007932"/>
          </a:xfrm>
        </p:grpSpPr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D3DBA142-9E85-45EA-A8C9-2AA4932C7662}"/>
                </a:ext>
              </a:extLst>
            </p:cNvPr>
            <p:cNvGrpSpPr/>
            <p:nvPr/>
          </p:nvGrpSpPr>
          <p:grpSpPr>
            <a:xfrm>
              <a:off x="6184068" y="231506"/>
              <a:ext cx="6007932" cy="6007932"/>
              <a:chOff x="6184068" y="231506"/>
              <a:chExt cx="6007932" cy="6007932"/>
            </a:xfrm>
          </p:grpSpPr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18C27AB6-9884-4722-9CBC-2699E9D434B1}"/>
                  </a:ext>
                </a:extLst>
              </p:cNvPr>
              <p:cNvGrpSpPr/>
              <p:nvPr/>
            </p:nvGrpSpPr>
            <p:grpSpPr>
              <a:xfrm>
                <a:off x="6184068" y="231506"/>
                <a:ext cx="6007932" cy="6007932"/>
                <a:chOff x="6184068" y="231506"/>
                <a:chExt cx="6007932" cy="6007932"/>
              </a:xfrm>
            </p:grpSpPr>
            <p:pic>
              <p:nvPicPr>
                <p:cNvPr id="59" name="Picture 58">
                  <a:extLst>
                    <a:ext uri="{FF2B5EF4-FFF2-40B4-BE49-F238E27FC236}">
                      <a16:creationId xmlns:a16="http://schemas.microsoft.com/office/drawing/2014/main" id="{0C24274D-3624-4A21-A761-40F87FBBE5D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6184068" y="231506"/>
                  <a:ext cx="6007932" cy="6007932"/>
                </a:xfrm>
                <a:prstGeom prst="rect">
                  <a:avLst/>
                </a:prstGeom>
              </p:spPr>
            </p:pic>
            <p:sp>
              <p:nvSpPr>
                <p:cNvPr id="60" name="Rectangle 59">
                  <a:extLst>
                    <a:ext uri="{FF2B5EF4-FFF2-40B4-BE49-F238E27FC236}">
                      <a16:creationId xmlns:a16="http://schemas.microsoft.com/office/drawing/2014/main" id="{B8BD8EFC-648C-47A5-A24D-7842CAAE694E}"/>
                    </a:ext>
                  </a:extLst>
                </p:cNvPr>
                <p:cNvSpPr/>
                <p:nvPr/>
              </p:nvSpPr>
              <p:spPr>
                <a:xfrm>
                  <a:off x="7639050" y="1933575"/>
                  <a:ext cx="390525" cy="133350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60">
                  <a:extLst>
                    <a:ext uri="{FF2B5EF4-FFF2-40B4-BE49-F238E27FC236}">
                      <a16:creationId xmlns:a16="http://schemas.microsoft.com/office/drawing/2014/main" id="{4BC0A524-B110-4B3A-B4A0-716D3EF49207}"/>
                    </a:ext>
                  </a:extLst>
                </p:cNvPr>
                <p:cNvSpPr/>
                <p:nvPr/>
              </p:nvSpPr>
              <p:spPr>
                <a:xfrm>
                  <a:off x="8515350" y="1933575"/>
                  <a:ext cx="276225" cy="133350"/>
                </a:xfrm>
                <a:prstGeom prst="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61">
                  <a:extLst>
                    <a:ext uri="{FF2B5EF4-FFF2-40B4-BE49-F238E27FC236}">
                      <a16:creationId xmlns:a16="http://schemas.microsoft.com/office/drawing/2014/main" id="{669C61B4-6206-447B-8FDE-BCC6522F9090}"/>
                    </a:ext>
                  </a:extLst>
                </p:cNvPr>
                <p:cNvSpPr/>
                <p:nvPr/>
              </p:nvSpPr>
              <p:spPr>
                <a:xfrm>
                  <a:off x="9505950" y="1933575"/>
                  <a:ext cx="276225" cy="133350"/>
                </a:xfrm>
                <a:prstGeom prst="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pic>
              <p:nvPicPr>
                <p:cNvPr id="63" name="Picture 62">
                  <a:extLst>
                    <a:ext uri="{FF2B5EF4-FFF2-40B4-BE49-F238E27FC236}">
                      <a16:creationId xmlns:a16="http://schemas.microsoft.com/office/drawing/2014/main" id="{219E280D-1C00-427A-9FB6-5D4C7F743E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847950" y="3895725"/>
                  <a:ext cx="1344050" cy="803731"/>
                </a:xfrm>
                <a:prstGeom prst="rect">
                  <a:avLst/>
                </a:prstGeom>
              </p:spPr>
            </p:pic>
          </p:grpSp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84C085A4-37B8-4A72-9CBA-ACDFB7E8B82D}"/>
                  </a:ext>
                </a:extLst>
              </p:cNvPr>
              <p:cNvSpPr/>
              <p:nvPr/>
            </p:nvSpPr>
            <p:spPr>
              <a:xfrm>
                <a:off x="6786766" y="3409950"/>
                <a:ext cx="704850" cy="180976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1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Glu</a:t>
                </a:r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0A61AF3E-D2FC-4449-932B-8AF9E6C2A0FE}"/>
                  </a:ext>
                </a:extLst>
              </p:cNvPr>
              <p:cNvSpPr/>
              <p:nvPr/>
            </p:nvSpPr>
            <p:spPr>
              <a:xfrm>
                <a:off x="7658099" y="3581400"/>
                <a:ext cx="352425" cy="152401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ACEAA354-7937-49E8-98E5-04603C101F04}"/>
                  </a:ext>
                </a:extLst>
              </p:cNvPr>
              <p:cNvSpPr/>
              <p:nvPr/>
            </p:nvSpPr>
            <p:spPr>
              <a:xfrm>
                <a:off x="8231941" y="3657600"/>
                <a:ext cx="352425" cy="152401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6" name="Rectangle 55">
                <a:extLst>
                  <a:ext uri="{FF2B5EF4-FFF2-40B4-BE49-F238E27FC236}">
                    <a16:creationId xmlns:a16="http://schemas.microsoft.com/office/drawing/2014/main" id="{429F46FF-BAE4-4726-8D7A-576AF53D64B0}"/>
                  </a:ext>
                </a:extLst>
              </p:cNvPr>
              <p:cNvSpPr/>
              <p:nvPr/>
            </p:nvSpPr>
            <p:spPr>
              <a:xfrm>
                <a:off x="8864261" y="3581401"/>
                <a:ext cx="352425" cy="2286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7" name="Rectangle 56">
                <a:extLst>
                  <a:ext uri="{FF2B5EF4-FFF2-40B4-BE49-F238E27FC236}">
                    <a16:creationId xmlns:a16="http://schemas.microsoft.com/office/drawing/2014/main" id="{938B112B-2F91-4665-A046-31BDEDA4285B}"/>
                  </a:ext>
                </a:extLst>
              </p:cNvPr>
              <p:cNvSpPr/>
              <p:nvPr/>
            </p:nvSpPr>
            <p:spPr>
              <a:xfrm>
                <a:off x="9384468" y="3543300"/>
                <a:ext cx="352425" cy="152401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1680260E-B51B-4040-8C2F-229408931D74}"/>
                  </a:ext>
                </a:extLst>
              </p:cNvPr>
              <p:cNvSpPr/>
              <p:nvPr/>
            </p:nvSpPr>
            <p:spPr>
              <a:xfrm>
                <a:off x="10022920" y="3438525"/>
                <a:ext cx="352425" cy="152401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F57BCC-C93C-4632-8012-E731173B8C03}"/>
                </a:ext>
              </a:extLst>
            </p:cNvPr>
            <p:cNvSpPr txBox="1"/>
            <p:nvPr/>
          </p:nvSpPr>
          <p:spPr>
            <a:xfrm>
              <a:off x="7530986" y="3443618"/>
              <a:ext cx="669132" cy="30276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8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GABA</a:t>
              </a:r>
              <a:endParaRPr lang="en-US" sz="800" dirty="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5002939-CDD8-4B6D-8453-20909E8C0116}"/>
                </a:ext>
              </a:extLst>
            </p:cNvPr>
            <p:cNvSpPr txBox="1"/>
            <p:nvPr/>
          </p:nvSpPr>
          <p:spPr>
            <a:xfrm>
              <a:off x="8122444" y="3548391"/>
              <a:ext cx="66913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Lys</a:t>
              </a:r>
              <a:endParaRPr lang="en-US" sz="1100" dirty="0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CB8C42F-5AE8-4CB5-A942-999C6AB22998}"/>
                </a:ext>
              </a:extLst>
            </p:cNvPr>
            <p:cNvSpPr txBox="1"/>
            <p:nvPr/>
          </p:nvSpPr>
          <p:spPr>
            <a:xfrm>
              <a:off x="8713902" y="3536650"/>
              <a:ext cx="66913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Cad</a:t>
              </a:r>
              <a:endParaRPr lang="en-US" sz="1100" dirty="0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3E799A12-B42D-48F3-A2ED-563E137A5971}"/>
                </a:ext>
              </a:extLst>
            </p:cNvPr>
            <p:cNvSpPr txBox="1"/>
            <p:nvPr/>
          </p:nvSpPr>
          <p:spPr>
            <a:xfrm>
              <a:off x="9284817" y="3460121"/>
              <a:ext cx="66913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Arg</a:t>
              </a:r>
              <a:endParaRPr lang="en-US" sz="1100" dirty="0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7FDF7D57-49A7-48B3-A624-A703ACDCC524}"/>
                </a:ext>
              </a:extLst>
            </p:cNvPr>
            <p:cNvSpPr txBox="1"/>
            <p:nvPr/>
          </p:nvSpPr>
          <p:spPr>
            <a:xfrm>
              <a:off x="9855732" y="3367581"/>
              <a:ext cx="66913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100" dirty="0" err="1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Agm</a:t>
              </a:r>
              <a:endParaRPr lang="en-US" sz="1100" dirty="0"/>
            </a:p>
          </p:txBody>
        </p:sp>
      </p:grpSp>
      <p:sp>
        <p:nvSpPr>
          <p:cNvPr id="65" name="Slide Number Placeholder 6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13</a:t>
            </a:fld>
            <a:endParaRPr lang="en-US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28" y="2802595"/>
            <a:ext cx="3918880" cy="391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0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4988" y="86032"/>
            <a:ext cx="93218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Article</a:t>
            </a:r>
          </a:p>
          <a:p>
            <a:pPr algn="just">
              <a:lnSpc>
                <a:spcPct val="200000"/>
              </a:lnSpc>
            </a:pPr>
            <a:r>
              <a:rPr lang="en-US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Gevorgyan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H., </a:t>
            </a:r>
            <a:r>
              <a:rPr lang="en-US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Abaghyan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T., </a:t>
            </a:r>
            <a:r>
              <a:rPr lang="en-US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Hakobyan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S., </a:t>
            </a:r>
            <a:r>
              <a:rPr lang="en-US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Brameyer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S., Jung K., </a:t>
            </a:r>
            <a:r>
              <a:rPr lang="en-US" dirty="0" err="1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Trchounian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K.,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Role of </a:t>
            </a:r>
            <a:r>
              <a:rPr lang="en-US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E. coli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acid resistance systems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proton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motive force formation during 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fermentation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Biophysical </a:t>
            </a:r>
            <a:r>
              <a:rPr lang="en-US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Reports, Q1, Decision in Process.</a:t>
            </a:r>
          </a:p>
          <a:p>
            <a:pPr algn="just">
              <a:lnSpc>
                <a:spcPct val="200000"/>
              </a:lnSpc>
            </a:pPr>
            <a:endParaRPr lang="en-US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Abstracts – 2 </a:t>
            </a:r>
            <a:endParaRPr lang="en-US" b="1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 presentations - 2</a:t>
            </a:r>
          </a:p>
          <a:p>
            <a:pPr algn="just">
              <a:lnSpc>
                <a:spcPct val="150000"/>
              </a:lnSpc>
            </a:pPr>
            <a:endParaRPr lang="en-US" b="1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b="1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are accepted</a:t>
            </a:r>
            <a:endParaRPr lang="hy-AM" b="1" dirty="0" smtClean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hy-AM" b="1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7401" y="86032"/>
            <a:ext cx="1552969" cy="20180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513" y="2626844"/>
            <a:ext cx="1989256" cy="12396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4255" y="2277692"/>
            <a:ext cx="2096115" cy="20961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2612" y="5025846"/>
            <a:ext cx="3670713" cy="11771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55877" y="2626844"/>
            <a:ext cx="3918424" cy="511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2506" y="4617941"/>
            <a:ext cx="2705100" cy="1819275"/>
          </a:xfrm>
          <a:prstGeom prst="rect">
            <a:avLst/>
          </a:prstGeom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2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encrypted-tbn0.gstatic.com/images?q=tbn:ANd9GcQYOAHmkKWMuygwhJW_s_3vNwGgwkvwcOJMSw&amp;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46" y="278293"/>
            <a:ext cx="2094579" cy="221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Հռիփսիմե Հովիկի Պետրոսյան | ԵՊՀ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700" y="815287"/>
            <a:ext cx="2094579" cy="22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46" y="3610522"/>
            <a:ext cx="2124932" cy="21249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6700" y="4106047"/>
            <a:ext cx="2110883" cy="2242813"/>
          </a:xfrm>
          <a:prstGeom prst="rect">
            <a:avLst/>
          </a:prstGeom>
        </p:spPr>
      </p:pic>
      <p:pic>
        <p:nvPicPr>
          <p:cNvPr id="11" name="Picture 2" descr="Details - Center for Advanced Studies - LMU Munich">
            <a:extLst>
              <a:ext uri="{FF2B5EF4-FFF2-40B4-BE49-F238E27FC236}">
                <a16:creationId xmlns:a16="http://schemas.microsoft.com/office/drawing/2014/main" id="{36DDF7B7-CC22-4351-A18C-2DADF68D1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4990" y="1074782"/>
            <a:ext cx="1965995" cy="196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8274990" y="3367383"/>
            <a:ext cx="3902030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</a:t>
            </a:r>
            <a:r>
              <a:rPr lang="en-US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Kirsten </a:t>
            </a:r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Jung</a:t>
            </a:r>
          </a:p>
          <a:p>
            <a:r>
              <a:rPr lang="en-US" dirty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Head of the Division of Microbiology, </a:t>
            </a:r>
            <a:endParaRPr lang="en-US" dirty="0" smtClean="0">
              <a:solidFill>
                <a:prstClr val="black"/>
              </a:solidFill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Faculty </a:t>
            </a:r>
            <a:r>
              <a:rPr lang="en-US" dirty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 Biology, </a:t>
            </a:r>
            <a:endParaRPr lang="en-US" dirty="0" smtClean="0">
              <a:solidFill>
                <a:prstClr val="black"/>
              </a:solidFill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Ludwig Maximilian University of </a:t>
            </a:r>
            <a:endParaRPr lang="en-US" dirty="0" smtClean="0">
              <a:solidFill>
                <a:prstClr val="black"/>
              </a:solidFill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Munich </a:t>
            </a:r>
            <a:r>
              <a:rPr lang="en-US" dirty="0">
                <a:solidFill>
                  <a:prstClr val="black"/>
                </a:solidFill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(LMU) in Germany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207673" y="2579112"/>
            <a:ext cx="299312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Tamara </a:t>
            </a:r>
            <a:r>
              <a:rPr lang="en-US" b="1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Abaghyan</a:t>
            </a:r>
            <a:endParaRPr lang="en-US" b="1" dirty="0" smtClean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PhD student</a:t>
            </a:r>
          </a:p>
          <a:p>
            <a:r>
              <a:rPr lang="en-US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Juniour</a:t>
            </a:r>
            <a:r>
              <a:rPr lang="en-US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Scientific Researcher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3289700" y="3179276"/>
            <a:ext cx="29931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Hripsime</a:t>
            </a:r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Pertosyan</a:t>
            </a:r>
            <a:endParaRPr lang="en-US" b="1" dirty="0" smtClean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Juniour</a:t>
            </a:r>
            <a:r>
              <a:rPr lang="en-US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Scientific Researcher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416700" y="6306134"/>
            <a:ext cx="1957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Meri </a:t>
            </a:r>
            <a:r>
              <a:rPr lang="en-US" b="1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Hayrapetyan</a:t>
            </a:r>
            <a:endParaRPr lang="en-US" b="1" dirty="0" smtClean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Master </a:t>
            </a:r>
            <a:r>
              <a:rPr lang="en-US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sdudent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32046" y="5843534"/>
            <a:ext cx="18165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Stella </a:t>
            </a:r>
            <a:r>
              <a:rPr lang="en-US" b="1" dirty="0" err="1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Hakobyan</a:t>
            </a:r>
            <a:endParaRPr lang="en-US" b="1" dirty="0" smtClean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Bachelor student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5809" y="5068636"/>
            <a:ext cx="2163534" cy="95057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32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-35978"/>
            <a:ext cx="12192000" cy="71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dissemination</a:t>
            </a:r>
            <a:endParaRPr lang="en-US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319" y="2182144"/>
            <a:ext cx="2652153" cy="3678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0357" y="1149139"/>
            <a:ext cx="3129150" cy="28722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0044" y="1296622"/>
            <a:ext cx="3096807" cy="2577287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16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0784" y="4520278"/>
            <a:ext cx="2754108" cy="183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3AFC1A-E343-4878-B8FC-CD93BB62C906}"/>
              </a:ext>
            </a:extLst>
          </p:cNvPr>
          <p:cNvSpPr/>
          <p:nvPr/>
        </p:nvSpPr>
        <p:spPr>
          <a:xfrm>
            <a:off x="3421134" y="2572219"/>
            <a:ext cx="4572000" cy="5847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E7D703-164A-4F4E-8657-5C60474615F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31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9665</TotalTime>
  <Words>1136</Words>
  <Application>Microsoft Office PowerPoint</Application>
  <PresentationFormat>Widescreen</PresentationFormat>
  <Paragraphs>172</Paragraphs>
  <Slides>17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Sylfaen</vt:lpstr>
      <vt:lpstr>Symbol</vt:lpstr>
      <vt:lpstr>Times New Roman</vt:lpstr>
      <vt:lpstr>Office Theme</vt:lpstr>
      <vt:lpstr>Prism 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hexyan44@gmail.com</dc:creator>
  <cp:lastModifiedBy>Gagik</cp:lastModifiedBy>
  <cp:revision>211</cp:revision>
  <dcterms:created xsi:type="dcterms:W3CDTF">2025-09-05T12:06:09Z</dcterms:created>
  <dcterms:modified xsi:type="dcterms:W3CDTF">2026-05-15T10:17:09Z</dcterms:modified>
</cp:coreProperties>
</file>